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7" r:id="rId5"/>
    <p:sldId id="27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8" r:id="rId14"/>
    <p:sldId id="26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3"/>
    <p:restoredTop sz="95915"/>
  </p:normalViewPr>
  <p:slideViewPr>
    <p:cSldViewPr snapToGrid="0" snapToObjects="1">
      <p:cViewPr varScale="1">
        <p:scale>
          <a:sx n="88" d="100"/>
          <a:sy n="88" d="100"/>
        </p:scale>
        <p:origin x="61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6DD9-B740-C348-967D-C9D630DB0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EDFA0-E9C4-0146-8AA3-CAC421272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7A4FC-C1E5-AA42-AAB3-99BCC7555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DAD83-3A5E-4942-9485-FE394E45F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D9598-4D47-9944-9698-64B62AC3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2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9E17-FDF5-664C-8579-8E812A4C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56D7E-586C-F74B-9C5D-15440B332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3B130-3F3D-0946-9C06-7FEEA980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B7806-133D-294B-AB1C-F39CDBDE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C3763-C9F6-584F-B579-CB4E2C76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6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FEE47-2486-3D46-9AF1-F19B901FC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5CDAD-CCD6-3F48-953C-C00938632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4832A-8977-0141-8942-1AA30FDE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C8E22-8FFF-0648-A075-7ADD0586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8802-A27F-A04B-B82A-98517203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9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C9FA-2D92-D84F-814D-E6A671F7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2A5F-F25F-684E-A036-48935F1A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04B1E-1150-A643-9F8C-644C5568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7643A-166B-2A44-A335-391AD4C2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813DD-AE26-CB48-94B5-9481A06B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C9D3-6510-5144-A439-8A80F93C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78C8F-386B-A94B-BA18-DF1A439F0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3E028-9EFD-BF4D-857A-F81B777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0EEEA-3A4C-5049-9152-2DA11CDE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CC435-6693-4F4D-A1BC-5CF18F1C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6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E52D-433A-1F42-8F03-443B78EB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8FDC-D0D5-B945-84A5-921193C59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C8F09-FD02-E94B-92B9-80F77F881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96D05-42AF-924D-97B1-79312F5D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2300-E83C-9D4F-AEA6-4A447421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F456B-C773-5E43-89AF-7B479C8D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DCB8-1E33-104A-84C1-E90090A6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6F290-3718-DA4F-A0B8-6C99EBB73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45E79-FEE2-2840-A502-22844A3F2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20575-24B4-5B48-8702-5651DDC4E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FDE9F-E86D-7842-BC39-E72A7A870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45E60-80EF-E945-80FD-050612D4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0EE46-0EA2-794A-BE78-04AAA28C1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0A37A-123C-C94D-B359-DD772986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4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9D94-7155-AA41-AE05-6FFB353E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A670D-BDAB-1641-896C-267452DF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B8372-998A-B247-952C-6C7C7445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10CEF-79D5-0047-9E6A-0594A385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6BC00-91D9-024D-B8FB-7A8C9AAE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21C6F-F5D8-4548-BDED-9ABC765A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3B8D5-A5AA-0E4B-8D91-A345B722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2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CD9C-5243-6F48-8166-28CC397B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8DE7-8778-404F-A605-F3F236CD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C0067-8DC0-FE4E-9477-EF938F234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46CC3-E406-5240-B4EC-B46C50894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088D1-BE14-CE48-9590-5F78909B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79E86-20C2-6545-9D38-67E35E2C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EF44C-1FA8-E540-BA4B-1BC1D08A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D8C0B9-5A63-1F4E-8783-6B4C46CA1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150E9-7BFD-BD4C-BF49-1DF14297C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FD9F8-B263-574E-9CF0-4FE31095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82CEE-4674-9C45-8B64-3C644BCFD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73BB1-F541-8D48-ABA2-BF5A7968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336A2-B75F-5C4A-B664-AA916705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40E99-FC6E-004E-8C71-E05DFDE38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E7526-6628-D646-8A76-57D73B7B4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6517-9124-C346-AA3C-FFE8352B34E7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20EA3-2CC8-FF47-BB43-1F2BE4C68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2EA0-2690-9E4E-A003-77E54E24F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274CB-2FCD-A349-9317-09B7536B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2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daily10" TargetMode="External"/><Relationship Id="rId2" Type="http://schemas.openxmlformats.org/officeDocument/2006/relationships/hyperlink" Target="https://www.topmarks.co.uk/maths-games/hit-the-but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topmarks.co.uk/maths-games/mental-maths-trai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500663-DA48-E44F-AA60-F63CCCDCF992}"/>
              </a:ext>
            </a:extLst>
          </p:cNvPr>
          <p:cNvSpPr txBox="1"/>
          <p:nvPr/>
        </p:nvSpPr>
        <p:spPr>
          <a:xfrm>
            <a:off x="-832912" y="4582100"/>
            <a:ext cx="13857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Chalkboard" panose="03050602040202020205" pitchFamily="66" charset="77"/>
              </a:rPr>
              <a:t>Welcome to Class Three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E1B839B-783F-A048-9416-CFB7563C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314324"/>
            <a:ext cx="16510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D305FB-85AB-9941-BAD7-F45491C7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5" y="2108148"/>
            <a:ext cx="1045107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51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C585665-7B84-8F47-93AE-1B6EEF30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16B37-E2CB-7D4D-AD75-5097F9F5C2D1}"/>
              </a:ext>
            </a:extLst>
          </p:cNvPr>
          <p:cNvSpPr txBox="1"/>
          <p:nvPr/>
        </p:nvSpPr>
        <p:spPr>
          <a:xfrm>
            <a:off x="1463440" y="217965"/>
            <a:ext cx="926511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Knowledge </a:t>
            </a:r>
            <a:r>
              <a:rPr lang="en-US" sz="4000" b="1" u="sng" dirty="0" err="1">
                <a:latin typeface="Chalkboard" panose="03050602040202020205" pitchFamily="66" charset="77"/>
              </a:rPr>
              <a:t>Organisers</a:t>
            </a:r>
            <a:endParaRPr lang="en-US" sz="4000" b="1" u="sng" dirty="0">
              <a:latin typeface="Chalkboard" panose="03050602040202020205" pitchFamily="66" charset="77"/>
            </a:endParaRPr>
          </a:p>
          <a:p>
            <a:endParaRPr lang="en-US" sz="4000" u="sng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We we will send a knowledge </a:t>
            </a:r>
            <a:r>
              <a:rPr lang="en-US" sz="2800" dirty="0" err="1">
                <a:latin typeface="Chalkboard" panose="03050602040202020205" pitchFamily="66" charset="77"/>
              </a:rPr>
              <a:t>organiser</a:t>
            </a:r>
            <a:r>
              <a:rPr lang="en-US" sz="2800" dirty="0">
                <a:latin typeface="Chalkboard" panose="03050602040202020205" pitchFamily="66" charset="77"/>
              </a:rPr>
              <a:t> home for each new theme. It is important that you read this as it will give you lots of ideas about our new theme.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146EBC-65F8-6C46-9140-F1C82ADE1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63" y="3708555"/>
            <a:ext cx="4435102" cy="293148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DA1DB8-82EE-4949-86EA-1EEB1986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08555"/>
            <a:ext cx="4375351" cy="29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7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C2D29-6292-A242-BE29-0B9007E4435C}"/>
              </a:ext>
            </a:extLst>
          </p:cNvPr>
          <p:cNvSpPr txBox="1"/>
          <p:nvPr/>
        </p:nvSpPr>
        <p:spPr>
          <a:xfrm>
            <a:off x="579131" y="159658"/>
            <a:ext cx="9265119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Homework</a:t>
            </a:r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Homework will be set through the Home Learning Menu. Each week you will need to complete one English or </a:t>
            </a:r>
            <a:r>
              <a:rPr lang="en-US" sz="2800" dirty="0" err="1">
                <a:latin typeface="Chalkboard" panose="03050602040202020205" pitchFamily="66" charset="77"/>
              </a:rPr>
              <a:t>Maths</a:t>
            </a:r>
            <a:r>
              <a:rPr lang="en-US" sz="2800" dirty="0">
                <a:latin typeface="Chalkboard" panose="03050602040202020205" pitchFamily="66" charset="77"/>
              </a:rPr>
              <a:t> activity and then one piece of Topic homework per theme (one piece every 4-6 weeks).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We also expect every child to read for at least 20 minutes per day and practice their number bonds and times tables regularly. 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21D51-DE9D-BD42-BA07-CEC879DF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40" y="4640607"/>
            <a:ext cx="2390833" cy="20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6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C2D29-6292-A242-BE29-0B9007E4435C}"/>
              </a:ext>
            </a:extLst>
          </p:cNvPr>
          <p:cNvSpPr txBox="1"/>
          <p:nvPr/>
        </p:nvSpPr>
        <p:spPr>
          <a:xfrm>
            <a:off x="403725" y="159658"/>
            <a:ext cx="940754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Home Reading</a:t>
            </a:r>
          </a:p>
          <a:p>
            <a:pPr algn="ctr"/>
            <a:endParaRPr lang="en-US" sz="1600" b="1" u="sng" dirty="0">
              <a:latin typeface="Chalkboard" panose="03050602040202020205" pitchFamily="66" charset="77"/>
            </a:endParaRPr>
          </a:p>
          <a:p>
            <a:pPr algn="ctr"/>
            <a:r>
              <a:rPr lang="en-US" sz="3600" u="sng" dirty="0">
                <a:latin typeface="Chalkboard" panose="03050602040202020205" pitchFamily="66" charset="77"/>
              </a:rPr>
              <a:t>Accelerated Reader: A Guide for Parents</a:t>
            </a:r>
          </a:p>
          <a:p>
            <a:endParaRPr lang="en-US" sz="3600" u="sng" dirty="0">
              <a:latin typeface="Chalkboard" panose="03050602040202020205" pitchFamily="66" charset="77"/>
            </a:endParaRPr>
          </a:p>
          <a:p>
            <a:r>
              <a:rPr lang="en-US" sz="2800" dirty="0">
                <a:latin typeface="Chalkboard" panose="03050602040202020205" pitchFamily="66" charset="77"/>
              </a:rPr>
              <a:t>All children from Year 2-6 take part in the Accelerated Reader </a:t>
            </a:r>
            <a:r>
              <a:rPr lang="en-US" sz="2800" dirty="0" err="1">
                <a:latin typeface="Chalkboard" panose="03050602040202020205" pitchFamily="66" charset="77"/>
              </a:rPr>
              <a:t>programme</a:t>
            </a:r>
            <a:r>
              <a:rPr lang="en-US" sz="2800" dirty="0">
                <a:latin typeface="Chalkboard" panose="03050602040202020205" pitchFamily="66" charset="77"/>
              </a:rPr>
              <a:t>, which is designed to do the following things: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Find books that are the right level for your child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Encourage your child to read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Improve your child’s reading 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halkboard" panose="03050602040202020205" pitchFamily="66" charset="77"/>
            </a:endParaRPr>
          </a:p>
          <a:p>
            <a:r>
              <a:rPr lang="en-US" sz="2800" dirty="0">
                <a:latin typeface="Chalkboard" panose="03050602040202020205" pitchFamily="66" charset="77"/>
              </a:rPr>
              <a:t>It is important that your child should read for </a:t>
            </a:r>
          </a:p>
          <a:p>
            <a:r>
              <a:rPr lang="en-US" sz="2800" b="1" dirty="0">
                <a:latin typeface="Chalkboard" panose="03050602040202020205" pitchFamily="66" charset="77"/>
              </a:rPr>
              <a:t>at least 20 minutes everyday</a:t>
            </a:r>
            <a:r>
              <a:rPr lang="en-US" sz="2800" dirty="0">
                <a:latin typeface="Chalkboard" panose="03050602040202020205" pitchFamily="66" charset="77"/>
              </a:rPr>
              <a:t>.</a:t>
            </a:r>
            <a:endParaRPr lang="en-US" sz="2800" b="1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77E51-5300-FC45-9B43-E32ABFAA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994" y="2913170"/>
            <a:ext cx="1971281" cy="17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873" y="159658"/>
            <a:ext cx="16510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886AA-C9E1-034E-AE94-2D5767A14FB5}"/>
              </a:ext>
            </a:extLst>
          </p:cNvPr>
          <p:cNvSpPr txBox="1"/>
          <p:nvPr/>
        </p:nvSpPr>
        <p:spPr>
          <a:xfrm>
            <a:off x="0" y="658047"/>
            <a:ext cx="8402595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halkboard" panose="03050602040202020205" pitchFamily="66" charset="77"/>
              </a:rPr>
              <a:t>Getting ‘Year 3’ Ready!</a:t>
            </a:r>
          </a:p>
          <a:p>
            <a:pPr algn="ctr">
              <a:lnSpc>
                <a:spcPct val="150000"/>
              </a:lnSpc>
            </a:pPr>
            <a:endParaRPr lang="en-US" sz="3200" b="1" u="sng" dirty="0">
              <a:latin typeface="Chalkboard" panose="03050602040202020205" pitchFamily="66" charset="77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Chalkboard" panose="03050602040202020205" pitchFamily="66" charset="77"/>
              </a:rPr>
              <a:t>It is really important to keep reading throughout the summer. </a:t>
            </a:r>
          </a:p>
          <a:p>
            <a:pPr algn="ctr">
              <a:lnSpc>
                <a:spcPct val="150000"/>
              </a:lnSpc>
            </a:pPr>
            <a:endParaRPr lang="en-US" sz="3200" dirty="0">
              <a:latin typeface="Chalkboard" panose="03050602040202020205" pitchFamily="66" charset="77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Chalkboard" panose="03050602040202020205" pitchFamily="66" charset="77"/>
              </a:rPr>
              <a:t>Set yourself a challenge!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Chalkboard" panose="03050602040202020205" pitchFamily="66" charset="77"/>
              </a:rPr>
              <a:t>How many books can you read?</a:t>
            </a: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17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0B8E3-F5ED-FA49-B56B-F0EF5619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973" y="2335427"/>
            <a:ext cx="3684373" cy="36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8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0886AA-C9E1-034E-AE94-2D5767A14FB5}"/>
              </a:ext>
            </a:extLst>
          </p:cNvPr>
          <p:cNvSpPr txBox="1"/>
          <p:nvPr/>
        </p:nvSpPr>
        <p:spPr>
          <a:xfrm>
            <a:off x="642551" y="436538"/>
            <a:ext cx="975232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Chalkboard" panose="03050602040202020205" pitchFamily="66" charset="77"/>
              </a:rPr>
              <a:t>Getting ‘Year 3’ Ready!</a:t>
            </a:r>
          </a:p>
          <a:p>
            <a:pPr algn="ctr"/>
            <a:endParaRPr lang="en-US" sz="2800" b="1" u="sng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Over the summer, if you have any spare time, it is important that you keep practicing your number bonds.</a:t>
            </a: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Here are some fun games that you might like to play:</a:t>
            </a: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Hit the Button - </a:t>
            </a:r>
            <a:r>
              <a:rPr lang="en-US" sz="2000" dirty="0">
                <a:latin typeface="Chalkboard" panose="03050602040202020205" pitchFamily="66" charset="77"/>
                <a:hlinkClick r:id="rId2"/>
              </a:rPr>
              <a:t>https://www.topmarks.co.uk/maths-games/hit-the-button</a:t>
            </a:r>
            <a:endParaRPr lang="en-US" sz="2000" dirty="0">
              <a:latin typeface="Chalkboard" panose="03050602040202020205" pitchFamily="66" charset="77"/>
            </a:endParaRPr>
          </a:p>
          <a:p>
            <a:pPr algn="ctr"/>
            <a:endParaRPr lang="en-US" sz="20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Daily 10- </a:t>
            </a:r>
            <a:r>
              <a:rPr lang="en-US" sz="2000" dirty="0">
                <a:latin typeface="Chalkboard" panose="03050602040202020205" pitchFamily="66" charset="77"/>
                <a:hlinkClick r:id="rId3"/>
              </a:rPr>
              <a:t>https://www.topmarks.co.uk/maths-games/daily10</a:t>
            </a:r>
            <a:endParaRPr lang="en-US" sz="2000" dirty="0">
              <a:latin typeface="Chalkboard" panose="03050602040202020205" pitchFamily="66" charset="77"/>
            </a:endParaRPr>
          </a:p>
          <a:p>
            <a:pPr algn="ctr"/>
            <a:endParaRPr lang="en-US" sz="20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Mental </a:t>
            </a:r>
            <a:r>
              <a:rPr lang="en-US" sz="2800" dirty="0" err="1">
                <a:latin typeface="Chalkboard" panose="03050602040202020205" pitchFamily="66" charset="77"/>
              </a:rPr>
              <a:t>Maths</a:t>
            </a:r>
            <a:r>
              <a:rPr lang="en-US" sz="2800" dirty="0">
                <a:latin typeface="Chalkboard" panose="03050602040202020205" pitchFamily="66" charset="77"/>
              </a:rPr>
              <a:t> Train - </a:t>
            </a:r>
            <a:r>
              <a:rPr lang="en-US" sz="1700" dirty="0">
                <a:latin typeface="Chalkboard" panose="03050602040202020205" pitchFamily="66" charset="77"/>
                <a:hlinkClick r:id="rId4"/>
              </a:rPr>
              <a:t>https://www.topmarks.co.uk/maths-games/mental-maths-train</a:t>
            </a:r>
            <a:endParaRPr lang="en-US" sz="17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268FBD1-DFFF-744B-B687-ABE56BEE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75" y="3603118"/>
            <a:ext cx="2654096" cy="81135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0607019-3BFF-7E4F-8327-74E16C056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237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C3CB8-3C4B-7547-9C41-208691A31184}"/>
              </a:ext>
            </a:extLst>
          </p:cNvPr>
          <p:cNvSpPr txBox="1"/>
          <p:nvPr/>
        </p:nvSpPr>
        <p:spPr>
          <a:xfrm>
            <a:off x="1194346" y="3604302"/>
            <a:ext cx="3515308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200" b="1" dirty="0">
                <a:latin typeface="Chalkboard" panose="03050602040202020205" pitchFamily="66" charset="77"/>
              </a:rPr>
              <a:t>Miss Kempton</a:t>
            </a:r>
          </a:p>
          <a:p>
            <a:pPr algn="ctr">
              <a:lnSpc>
                <a:spcPts val="6000"/>
              </a:lnSpc>
            </a:pPr>
            <a:r>
              <a:rPr lang="en-US" sz="3200" dirty="0">
                <a:latin typeface="Chalkboard" panose="03050602040202020205" pitchFamily="66" charset="77"/>
              </a:rPr>
              <a:t>Class Teacher</a:t>
            </a:r>
          </a:p>
        </p:txBody>
      </p:sp>
      <p:pic>
        <p:nvPicPr>
          <p:cNvPr id="5" name="Picture 4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07E166B1-8769-AB43-9669-6E203381D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" t="2747" r="8312" b="4317"/>
          <a:stretch/>
        </p:blipFill>
        <p:spPr>
          <a:xfrm>
            <a:off x="1875941" y="994937"/>
            <a:ext cx="2152118" cy="2137675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3459D42-0186-B14D-847B-F9A4DCCDAB54}"/>
              </a:ext>
            </a:extLst>
          </p:cNvPr>
          <p:cNvSpPr/>
          <p:nvPr/>
        </p:nvSpPr>
        <p:spPr>
          <a:xfrm>
            <a:off x="5686370" y="128369"/>
            <a:ext cx="6178528" cy="6517758"/>
          </a:xfrm>
          <a:prstGeom prst="wedgeRoundRectCallout">
            <a:avLst>
              <a:gd name="adj1" fmla="val -75033"/>
              <a:gd name="adj2" fmla="val -131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33E76-020D-CD4F-BC95-607FE2211E25}"/>
              </a:ext>
            </a:extLst>
          </p:cNvPr>
          <p:cNvSpPr txBox="1"/>
          <p:nvPr/>
        </p:nvSpPr>
        <p:spPr>
          <a:xfrm>
            <a:off x="5891185" y="428178"/>
            <a:ext cx="57688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halkboard" panose="03050602040202020205" pitchFamily="66" charset="77"/>
              </a:rPr>
              <a:t>I </a:t>
            </a:r>
            <a:r>
              <a:rPr lang="en-US" sz="3200" dirty="0" smtClean="0">
                <a:latin typeface="Chalkboard" panose="03050602040202020205" pitchFamily="66" charset="77"/>
              </a:rPr>
              <a:t>love being part of the </a:t>
            </a:r>
            <a:endParaRPr lang="en-US" sz="3200" dirty="0">
              <a:latin typeface="Chalkboard" panose="03050602040202020205" pitchFamily="66" charset="77"/>
            </a:endParaRPr>
          </a:p>
          <a:p>
            <a:pPr algn="ctr"/>
            <a:r>
              <a:rPr lang="en-US" sz="3200" dirty="0">
                <a:latin typeface="Chalkboard" panose="03050602040202020205" pitchFamily="66" charset="77"/>
              </a:rPr>
              <a:t>St Stephen’s Community Academy team.</a:t>
            </a:r>
          </a:p>
          <a:p>
            <a:pPr algn="ctr"/>
            <a:endParaRPr lang="en-US" sz="3200" dirty="0">
              <a:latin typeface="Chalkboard" panose="03050602040202020205" pitchFamily="66" charset="77"/>
            </a:endParaRPr>
          </a:p>
          <a:p>
            <a:pPr algn="ctr"/>
            <a:r>
              <a:rPr lang="en-US" sz="3200" dirty="0">
                <a:latin typeface="Chalkboard" panose="03050602040202020205" pitchFamily="66" charset="77"/>
              </a:rPr>
              <a:t>I am so excited to meet you all properly and start our learning journey in September!</a:t>
            </a:r>
          </a:p>
          <a:p>
            <a:pPr algn="ctr"/>
            <a:endParaRPr lang="en-US" sz="3200" dirty="0">
              <a:latin typeface="Chalkboard" panose="03050602040202020205" pitchFamily="66" charset="77"/>
            </a:endParaRPr>
          </a:p>
          <a:p>
            <a:pPr algn="ctr"/>
            <a:r>
              <a:rPr lang="en-US" sz="3200" dirty="0">
                <a:latin typeface="Chalkboard" panose="03050602040202020205" pitchFamily="66" charset="77"/>
              </a:rPr>
              <a:t>Take care, have a wonderful summer and I will see you soon!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DFF894E-2483-3D47-837C-26153B1D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22" y="5437363"/>
            <a:ext cx="1247138" cy="12087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235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2A1BE4-B39C-DA45-A730-71A080084D70}"/>
              </a:ext>
            </a:extLst>
          </p:cNvPr>
          <p:cNvSpPr txBox="1"/>
          <p:nvPr/>
        </p:nvSpPr>
        <p:spPr>
          <a:xfrm>
            <a:off x="1194346" y="3249016"/>
            <a:ext cx="3515308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b="1" dirty="0">
                <a:latin typeface="Chalkboard" panose="03050602040202020205" pitchFamily="66" charset="77"/>
              </a:rPr>
              <a:t>Miss Kempton</a:t>
            </a:r>
          </a:p>
          <a:p>
            <a:pPr algn="ctr">
              <a:lnSpc>
                <a:spcPts val="6000"/>
              </a:lnSpc>
            </a:pPr>
            <a:r>
              <a:rPr lang="en-US" sz="4000" dirty="0">
                <a:latin typeface="Chalkboard" panose="03050602040202020205" pitchFamily="66" charset="77"/>
              </a:rPr>
              <a:t>Class Teacher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84F88-29E4-2943-86DF-7A82AC988D54}"/>
              </a:ext>
            </a:extLst>
          </p:cNvPr>
          <p:cNvSpPr txBox="1"/>
          <p:nvPr/>
        </p:nvSpPr>
        <p:spPr>
          <a:xfrm>
            <a:off x="7466589" y="3469178"/>
            <a:ext cx="3860331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b="1" dirty="0" err="1">
                <a:latin typeface="Chalkboard" panose="03050602040202020205" pitchFamily="66" charset="77"/>
              </a:rPr>
              <a:t>Mrs</a:t>
            </a:r>
            <a:r>
              <a:rPr lang="en-US" sz="4000" b="1" dirty="0">
                <a:latin typeface="Chalkboard" panose="03050602040202020205" pitchFamily="66" charset="77"/>
              </a:rPr>
              <a:t> Duckworth</a:t>
            </a:r>
          </a:p>
          <a:p>
            <a:pPr algn="ctr">
              <a:lnSpc>
                <a:spcPts val="6000"/>
              </a:lnSpc>
            </a:pPr>
            <a:r>
              <a:rPr lang="en-US" sz="4000" dirty="0">
                <a:latin typeface="Chalkboard" panose="03050602040202020205" pitchFamily="66" charset="77"/>
              </a:rPr>
              <a:t>HLTA</a:t>
            </a:r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40B8F86-FF04-3948-BE42-C1AFCC88B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6" t="12680" r="10000" b="21761"/>
          <a:stretch/>
        </p:blipFill>
        <p:spPr>
          <a:xfrm>
            <a:off x="7708743" y="207055"/>
            <a:ext cx="3062514" cy="2900673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pic>
        <p:nvPicPr>
          <p:cNvPr id="10" name="Picture 9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5F4DFD02-DD1E-6A41-9A06-603C4FBCC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" t="2747" r="8312" b="4317"/>
          <a:stretch/>
        </p:blipFill>
        <p:spPr>
          <a:xfrm>
            <a:off x="1420743" y="207055"/>
            <a:ext cx="3062514" cy="3041961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1B237DD-9FD5-E24B-A3BD-5C3E6F529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244" y="4368800"/>
            <a:ext cx="16510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835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6E9086-4D9F-C042-B856-816D44F6B07D}"/>
              </a:ext>
            </a:extLst>
          </p:cNvPr>
          <p:cNvSpPr txBox="1"/>
          <p:nvPr/>
        </p:nvSpPr>
        <p:spPr>
          <a:xfrm>
            <a:off x="4098834" y="179249"/>
            <a:ext cx="725714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Chalkboard" panose="03050602040202020205" pitchFamily="66" charset="77"/>
              </a:rPr>
              <a:t>All about me</a:t>
            </a:r>
            <a:r>
              <a:rPr lang="en-US" sz="3600" b="1" u="sng" dirty="0" smtClean="0">
                <a:latin typeface="Chalkboard" panose="03050602040202020205" pitchFamily="66" charset="77"/>
              </a:rPr>
              <a:t>!</a:t>
            </a:r>
            <a:endParaRPr lang="en-US" sz="3600" b="1" u="sng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I have </a:t>
            </a:r>
            <a:r>
              <a:rPr lang="en-US" sz="2800" dirty="0" smtClean="0">
                <a:latin typeface="Chalkboard" panose="03050602040202020205" pitchFamily="66" charset="77"/>
              </a:rPr>
              <a:t>loved the last year teaching here at St Stephens .Before this I spent two </a:t>
            </a:r>
            <a:r>
              <a:rPr lang="en-US" sz="2800" dirty="0">
                <a:latin typeface="Chalkboard" panose="03050602040202020205" pitchFamily="66" charset="77"/>
              </a:rPr>
              <a:t>years teaching in Dubai, UAE. It is very hot and sunny there. My last school was surrounded by the desert and you could see camels wandering around </a:t>
            </a:r>
            <a:r>
              <a:rPr lang="en-US" sz="2800" dirty="0" smtClean="0">
                <a:latin typeface="Chalkboard" panose="03050602040202020205" pitchFamily="66" charset="77"/>
              </a:rPr>
              <a:t>outside! Before that I taught in another school in Devon.</a:t>
            </a:r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I love </a:t>
            </a:r>
            <a:r>
              <a:rPr lang="en-US" sz="2800" dirty="0" err="1">
                <a:latin typeface="Chalkboard" panose="03050602040202020205" pitchFamily="66" charset="77"/>
              </a:rPr>
              <a:t>maths</a:t>
            </a:r>
            <a:r>
              <a:rPr lang="en-US" sz="2800" dirty="0">
                <a:latin typeface="Chalkboard" panose="03050602040202020205" pitchFamily="66" charset="77"/>
              </a:rPr>
              <a:t>, science and reading.</a:t>
            </a: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  <a:p>
            <a:pPr algn="ctr"/>
            <a:r>
              <a:rPr lang="en-US" sz="2800" dirty="0">
                <a:latin typeface="Chalkboard" panose="03050602040202020205" pitchFamily="66" charset="77"/>
              </a:rPr>
              <a:t>My </a:t>
            </a:r>
            <a:r>
              <a:rPr lang="en-US" sz="2800" dirty="0" err="1">
                <a:latin typeface="Chalkboard" panose="03050602040202020205" pitchFamily="66" charset="77"/>
              </a:rPr>
              <a:t>favourite</a:t>
            </a:r>
            <a:r>
              <a:rPr lang="en-US" sz="2800" dirty="0">
                <a:latin typeface="Chalkboard" panose="03050602040202020205" pitchFamily="66" charset="77"/>
              </a:rPr>
              <a:t> place to visit is the beach. I love swimming in the sea and taking my dog for a walk – even when it’s raining!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F6475FA-7473-0143-A272-946FF74E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81" y="4035037"/>
            <a:ext cx="16510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25DBE-F3F4-E24E-A8BA-E5DD4B7F5677}"/>
              </a:ext>
            </a:extLst>
          </p:cNvPr>
          <p:cNvSpPr txBox="1"/>
          <p:nvPr/>
        </p:nvSpPr>
        <p:spPr>
          <a:xfrm>
            <a:off x="149317" y="2513467"/>
            <a:ext cx="2231025" cy="152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2400" b="1" dirty="0">
                <a:latin typeface="Chalkboard" panose="03050602040202020205" pitchFamily="66" charset="77"/>
              </a:rPr>
              <a:t>Miss Kempton</a:t>
            </a:r>
          </a:p>
          <a:p>
            <a:pPr algn="ctr">
              <a:lnSpc>
                <a:spcPts val="6000"/>
              </a:lnSpc>
            </a:pPr>
            <a:r>
              <a:rPr lang="en-US" sz="2400" dirty="0">
                <a:latin typeface="Chalkboard" panose="03050602040202020205" pitchFamily="66" charset="77"/>
              </a:rPr>
              <a:t>Class Teacher</a:t>
            </a:r>
          </a:p>
        </p:txBody>
      </p:sp>
      <p:pic>
        <p:nvPicPr>
          <p:cNvPr id="5" name="Picture 4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95F5C6B6-3A4A-F644-89E0-CDBAFFDCA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" t="2747" r="8312" b="4317"/>
          <a:stretch/>
        </p:blipFill>
        <p:spPr>
          <a:xfrm>
            <a:off x="457383" y="635489"/>
            <a:ext cx="1614892" cy="1604054"/>
          </a:xfrm>
          <a:prstGeom prst="ellipse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319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50BDD-358A-5C46-8783-0A151BBB1B62}"/>
              </a:ext>
            </a:extLst>
          </p:cNvPr>
          <p:cNvSpPr txBox="1"/>
          <p:nvPr/>
        </p:nvSpPr>
        <p:spPr>
          <a:xfrm>
            <a:off x="781989" y="411019"/>
            <a:ext cx="765884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Class Three</a:t>
            </a:r>
          </a:p>
          <a:p>
            <a:pPr algn="ctr"/>
            <a:endParaRPr lang="en-US" sz="4000" b="1" u="sng" dirty="0">
              <a:latin typeface="Chalkboard" panose="03050602040202020205" pitchFamily="66" charset="77"/>
            </a:endParaRPr>
          </a:p>
          <a:p>
            <a:pPr algn="ctr"/>
            <a:r>
              <a:rPr lang="en-US" sz="3600" dirty="0">
                <a:latin typeface="Chalkboard" panose="03050602040202020205" pitchFamily="66" charset="77"/>
              </a:rPr>
              <a:t>In September you will join Class Three. You will be moving up from Key Stage 1 to Key Stage 2.</a:t>
            </a:r>
          </a:p>
          <a:p>
            <a:pPr algn="ctr"/>
            <a:endParaRPr lang="en-US" sz="3600" dirty="0">
              <a:latin typeface="Chalkboard" panose="03050602040202020205" pitchFamily="66" charset="77"/>
            </a:endParaRPr>
          </a:p>
          <a:p>
            <a:pPr algn="ctr"/>
            <a:r>
              <a:rPr lang="en-US" sz="3600" dirty="0">
                <a:latin typeface="Chalkboard" panose="03050602040202020205" pitchFamily="66" charset="77"/>
              </a:rPr>
              <a:t>It is really important that you bring all of your learning from Class 2 with you when you start Class 3.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F4645CD-6232-B148-A2C2-6020F3E9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9" r="7086"/>
          <a:stretch/>
        </p:blipFill>
        <p:spPr>
          <a:xfrm>
            <a:off x="9372316" y="2994775"/>
            <a:ext cx="2477813" cy="210336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2DE7C04-F445-4B44-A462-9B3DC0CA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723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47EFB5-FA5D-5D42-9AC1-96199E4F8D3A}"/>
              </a:ext>
            </a:extLst>
          </p:cNvPr>
          <p:cNvSpPr/>
          <p:nvPr/>
        </p:nvSpPr>
        <p:spPr>
          <a:xfrm>
            <a:off x="379141" y="1157510"/>
            <a:ext cx="5328425" cy="55332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C585665-7B84-8F47-93AE-1B6EEF30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16B37-E2CB-7D4D-AD75-5097F9F5C2D1}"/>
              </a:ext>
            </a:extLst>
          </p:cNvPr>
          <p:cNvSpPr txBox="1"/>
          <p:nvPr/>
        </p:nvSpPr>
        <p:spPr>
          <a:xfrm>
            <a:off x="601433" y="354453"/>
            <a:ext cx="92651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What will we be learning?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92E1A-1667-F047-9F07-F4EF139DFC43}"/>
              </a:ext>
            </a:extLst>
          </p:cNvPr>
          <p:cNvSpPr txBox="1"/>
          <p:nvPr/>
        </p:nvSpPr>
        <p:spPr>
          <a:xfrm>
            <a:off x="2106650" y="2387038"/>
            <a:ext cx="21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halkboard" panose="03050602040202020205" pitchFamily="66" charset="77"/>
              </a:rPr>
              <a:t>English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132E7-C57A-6E49-862B-9B733C3FBA21}"/>
              </a:ext>
            </a:extLst>
          </p:cNvPr>
          <p:cNvSpPr txBox="1"/>
          <p:nvPr/>
        </p:nvSpPr>
        <p:spPr>
          <a:xfrm>
            <a:off x="2199002" y="5482238"/>
            <a:ext cx="187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halkboard" panose="03050602040202020205" pitchFamily="66" charset="77"/>
              </a:rPr>
              <a:t>Maths</a:t>
            </a:r>
            <a:endParaRPr lang="en-US" sz="4000" dirty="0">
              <a:latin typeface="Chalkboard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E5E1B-E3B4-A347-8972-3EB1A2F5EC0E}"/>
              </a:ext>
            </a:extLst>
          </p:cNvPr>
          <p:cNvSpPr txBox="1"/>
          <p:nvPr/>
        </p:nvSpPr>
        <p:spPr>
          <a:xfrm>
            <a:off x="562093" y="3945155"/>
            <a:ext cx="232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halkboard" panose="03050602040202020205" pitchFamily="66" charset="77"/>
              </a:rPr>
              <a:t>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1647C-C37B-AB41-B181-857DC67970E2}"/>
              </a:ext>
            </a:extLst>
          </p:cNvPr>
          <p:cNvSpPr txBox="1"/>
          <p:nvPr/>
        </p:nvSpPr>
        <p:spPr>
          <a:xfrm>
            <a:off x="3253056" y="3924121"/>
            <a:ext cx="208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halkboard" panose="03050602040202020205" pitchFamily="66" charset="77"/>
              </a:rPr>
              <a:t>Spelling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495E2F-DBA6-2C4C-A838-29C9A9238308}"/>
              </a:ext>
            </a:extLst>
          </p:cNvPr>
          <p:cNvSpPr txBox="1"/>
          <p:nvPr/>
        </p:nvSpPr>
        <p:spPr>
          <a:xfrm>
            <a:off x="1974120" y="1354727"/>
            <a:ext cx="232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halkboard" panose="03050602040202020205" pitchFamily="66" charset="77"/>
              </a:rPr>
              <a:t>Morning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94F6AA-0692-384A-8781-3D43D34EF6D8}"/>
              </a:ext>
            </a:extLst>
          </p:cNvPr>
          <p:cNvSpPr/>
          <p:nvPr/>
        </p:nvSpPr>
        <p:spPr>
          <a:xfrm>
            <a:off x="5925124" y="1114940"/>
            <a:ext cx="5328425" cy="55332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30BCC-1FAD-0E46-9C38-E3567660849D}"/>
              </a:ext>
            </a:extLst>
          </p:cNvPr>
          <p:cNvSpPr txBox="1"/>
          <p:nvPr/>
        </p:nvSpPr>
        <p:spPr>
          <a:xfrm>
            <a:off x="7207825" y="1354727"/>
            <a:ext cx="2989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halkboard" panose="03050602040202020205" pitchFamily="66" charset="77"/>
              </a:rPr>
              <a:t>Afternoon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F66E8-2D2D-7541-8596-92833493AB45}"/>
              </a:ext>
            </a:extLst>
          </p:cNvPr>
          <p:cNvSpPr txBox="1"/>
          <p:nvPr/>
        </p:nvSpPr>
        <p:spPr>
          <a:xfrm>
            <a:off x="7485260" y="2355001"/>
            <a:ext cx="2477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halkboard" panose="03050602040202020205" pitchFamily="66" charset="77"/>
              </a:rPr>
              <a:t>Theme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C97CB-E789-F941-A7A2-03AEC5AA737A}"/>
              </a:ext>
            </a:extLst>
          </p:cNvPr>
          <p:cNvSpPr txBox="1"/>
          <p:nvPr/>
        </p:nvSpPr>
        <p:spPr>
          <a:xfrm>
            <a:off x="6222264" y="3949002"/>
            <a:ext cx="2208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halkboard" panose="03050602040202020205" pitchFamily="66" charset="77"/>
              </a:rPr>
              <a:t>Music and Wild Tribe with </a:t>
            </a:r>
          </a:p>
          <a:p>
            <a:pPr algn="ctr"/>
            <a:r>
              <a:rPr lang="en-US" sz="3200" dirty="0" err="1">
                <a:latin typeface="Chalkboard" panose="03050602040202020205" pitchFamily="66" charset="77"/>
              </a:rPr>
              <a:t>Mrs</a:t>
            </a:r>
            <a:r>
              <a:rPr lang="en-US" sz="3200" dirty="0">
                <a:latin typeface="Chalkboard" panose="03050602040202020205" pitchFamily="66" charset="77"/>
              </a:rPr>
              <a:t> Gilbert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86F65A-89C1-3E43-BCAC-E3E62D0E3A31}"/>
              </a:ext>
            </a:extLst>
          </p:cNvPr>
          <p:cNvSpPr txBox="1"/>
          <p:nvPr/>
        </p:nvSpPr>
        <p:spPr>
          <a:xfrm>
            <a:off x="8808193" y="3949002"/>
            <a:ext cx="2208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halkboard" panose="03050602040202020205" pitchFamily="66" charset="77"/>
              </a:rPr>
              <a:t>Plymouth Argyle</a:t>
            </a:r>
          </a:p>
          <a:p>
            <a:pPr algn="ctr"/>
            <a:endParaRPr lang="en-US" sz="3200" dirty="0">
              <a:latin typeface="Chalkboard" panose="03050602040202020205" pitchFamily="66" charset="77"/>
            </a:endParaRPr>
          </a:p>
          <a:p>
            <a:pPr algn="ctr"/>
            <a:r>
              <a:rPr lang="en-US" sz="3200" dirty="0">
                <a:latin typeface="Chalkboard" panose="03050602040202020205" pitchFamily="66" charset="77"/>
              </a:rPr>
              <a:t>ARENA Sports</a:t>
            </a:r>
          </a:p>
        </p:txBody>
      </p:sp>
    </p:spTree>
    <p:extLst>
      <p:ext uri="{BB962C8B-B14F-4D97-AF65-F5344CB8AC3E}">
        <p14:creationId xmlns:p14="http://schemas.microsoft.com/office/powerpoint/2010/main" val="239120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C2D29-6292-A242-BE29-0B9007E4435C}"/>
              </a:ext>
            </a:extLst>
          </p:cNvPr>
          <p:cNvSpPr txBox="1"/>
          <p:nvPr/>
        </p:nvSpPr>
        <p:spPr>
          <a:xfrm>
            <a:off x="856344" y="458956"/>
            <a:ext cx="875211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Expectations</a:t>
            </a:r>
          </a:p>
          <a:p>
            <a:endParaRPr lang="en-US" sz="3600" b="1" u="sng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alkboard" panose="03050602040202020205" pitchFamily="66" charset="77"/>
              </a:rPr>
              <a:t>Attendance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Please make sure that you arrives at school no later than 8:55.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Every day at school is important, children need to be in school as much as possible.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5A6AC-DD88-B042-91A0-BBA5C5983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6" r="24965"/>
          <a:stretch/>
        </p:blipFill>
        <p:spPr>
          <a:xfrm>
            <a:off x="10014857" y="2678271"/>
            <a:ext cx="2002972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9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C2D29-6292-A242-BE29-0B9007E4435C}"/>
              </a:ext>
            </a:extLst>
          </p:cNvPr>
          <p:cNvSpPr txBox="1"/>
          <p:nvPr/>
        </p:nvSpPr>
        <p:spPr>
          <a:xfrm>
            <a:off x="601433" y="354453"/>
            <a:ext cx="926511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Expectations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alkboard" panose="03050602040202020205" pitchFamily="66" charset="77"/>
              </a:rPr>
              <a:t>Snack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In Year 3, children are no longer provided with a fruit snack. Please ensure that your child brings a healthy fruit or veg snack for their morning break.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alkboard" panose="03050602040202020205" pitchFamily="66" charset="77"/>
              </a:rPr>
              <a:t>Drink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Please ensure that your child has a bottle filled with water (not juice).</a:t>
            </a: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BDBEF-D84E-BA47-A0B5-15F98140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552" y="4572356"/>
            <a:ext cx="1860990" cy="1860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2DCA9B-C92D-3A43-A8B3-D8877E915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552" y="1507769"/>
            <a:ext cx="1587500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4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9CB676C-E4D2-124C-AE6C-6E0B5122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343" y="159658"/>
            <a:ext cx="1029530" cy="9978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C2D29-6292-A242-BE29-0B9007E4435C}"/>
              </a:ext>
            </a:extLst>
          </p:cNvPr>
          <p:cNvSpPr txBox="1"/>
          <p:nvPr/>
        </p:nvSpPr>
        <p:spPr>
          <a:xfrm>
            <a:off x="601433" y="354453"/>
            <a:ext cx="926511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Chalkboard" panose="03050602040202020205" pitchFamily="66" charset="77"/>
              </a:rPr>
              <a:t>Expectations</a:t>
            </a:r>
          </a:p>
          <a:p>
            <a:endParaRPr lang="en-US" sz="4000" u="sng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You will need these things in school every day: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Correct school uniform (named)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Correct PE kit (named)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Water bottle (named)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Coat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Hat and </a:t>
            </a:r>
            <a:r>
              <a:rPr lang="en-US" sz="2800" dirty="0" err="1">
                <a:latin typeface="Chalkboard" panose="03050602040202020205" pitchFamily="66" charset="77"/>
              </a:rPr>
              <a:t>suncream</a:t>
            </a:r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endParaRPr lang="en-US" sz="2800" dirty="0">
              <a:latin typeface="Chalkboard" panose="03050602040202020205" pitchFamily="66" charset="77"/>
            </a:endParaRPr>
          </a:p>
          <a:p>
            <a:pPr algn="ctr"/>
            <a:endParaRPr lang="en-US" sz="2800" dirty="0">
              <a:latin typeface="Chalkboard" panose="03050602040202020205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5AA48-59F2-9B45-9F05-F6AAFB8A6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" b="91912" l="6125" r="96375">
                        <a14:foregroundMark x1="62125" y1="5760" x2="62125" y2="5760"/>
                        <a14:foregroundMark x1="61875" y1="5025" x2="61875" y2="5025"/>
                        <a14:foregroundMark x1="61875" y1="5025" x2="61875" y2="5025"/>
                        <a14:foregroundMark x1="58000" y1="2819" x2="58000" y2="2819"/>
                        <a14:foregroundMark x1="38000" y1="4167" x2="38000" y2="4167"/>
                        <a14:foregroundMark x1="6125" y1="64706" x2="6125" y2="64706"/>
                        <a14:foregroundMark x1="45750" y1="91912" x2="45750" y2="91912"/>
                        <a14:foregroundMark x1="92250" y1="81005" x2="92250" y2="81005"/>
                        <a14:foregroundMark x1="96375" y1="75368" x2="96375" y2="7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9528" y="2835813"/>
            <a:ext cx="3098018" cy="31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8A0D125-AE03-4446-B89E-79805E0C0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" t="2659" r="1825" b="9167"/>
          <a:stretch/>
        </p:blipFill>
        <p:spPr>
          <a:xfrm>
            <a:off x="933157" y="156669"/>
            <a:ext cx="10325685" cy="65446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401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601</Words>
  <Application>Microsoft Office PowerPoint</Application>
  <PresentationFormat>Widescreen</PresentationFormat>
  <Paragraphs>108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Chalkboard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Staff-BSK Amelia Kempton</dc:creator>
  <cp:lastModifiedBy>Maura Furber</cp:lastModifiedBy>
  <cp:revision>25</cp:revision>
  <dcterms:created xsi:type="dcterms:W3CDTF">2020-06-25T19:33:43Z</dcterms:created>
  <dcterms:modified xsi:type="dcterms:W3CDTF">2021-07-14T11:02:21Z</dcterms:modified>
</cp:coreProperties>
</file>