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6" r:id="rId3"/>
    <p:sldId id="258" r:id="rId4"/>
    <p:sldId id="267" r:id="rId5"/>
    <p:sldId id="271" r:id="rId6"/>
    <p:sldId id="268" r:id="rId7"/>
    <p:sldId id="272" r:id="rId8"/>
    <p:sldId id="273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57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0642E-698A-4A84-AD7D-AE43D4B7AAA7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02946-BBF7-46F1-8113-712B27EA1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65BA9C-14D5-4406-8148-BD64950F95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38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3" y="1445409"/>
            <a:ext cx="8401319" cy="23876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4065677"/>
            <a:ext cx="8401319" cy="16557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06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0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32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93DD7-9A98-48C2-B76B-93D2C143E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6F4F8-BB2B-4491-A5D2-BD9B5DEF6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67088-BC44-4C8A-A672-91A34373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E05E3-AEE5-43CF-B3C6-5C758218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196EC-5D82-44CE-8E3A-6DAAEAEC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26618-F533-43EE-AD25-841B5B962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3FD0C-891A-4AC3-B625-BBAA6786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19921-523D-42CA-80D0-EC7632EF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BC98A-719E-47EB-8783-314F116D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B0FD9-AE11-4581-8901-58B73AD9F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58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58B3-3AA7-420A-9863-F8EBCCAA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52A28-B888-43A6-B973-B034D2A4A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A7CD5-E008-49E0-8350-D37B87D9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8C94-1F4D-4727-85A0-B6709AC1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B675D-493C-46D6-9D82-9384913C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90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10C7-669B-49A5-85DD-BAE3E2BCE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AD91-0C6C-45B2-9290-7B51E622A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95A4E-A598-4D2C-9A2E-0E1464939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F4353-E61F-49EA-9F6E-FD1CEA20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C7FA4-0092-4BE5-AC77-2C764383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81111-54BA-4938-81C9-11107AF1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38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14DB-77E5-4FD2-AA27-F54A845C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6F989-C217-4DF5-AB8F-A600146A2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91BFF-5D42-4972-9978-80F2A3736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5F2F31-2097-4906-A24D-D120F0355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CF0C2-A2AF-4ACA-99FE-9FAEA2DEC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94DF4-D097-4F58-8206-1E38D5853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75BC1-1639-49D8-978B-2573B385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FFFD8-DF14-4920-AF14-415A7EB3F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54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F7D70-29BF-42F4-B599-78731BF4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B8309-EF3F-49A8-ACFF-B804AE6D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ACC599-E460-48B7-B0BA-C73E21E3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3429A-4E9D-4EB1-ADE9-8A49C779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17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6A3E6-05E3-484A-97DF-FFAE922A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20AB0-61B1-43B4-A7AC-AF770E17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89AF8-301B-400F-A107-11049EAA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06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2E02-46E7-4CF8-902A-75F8D6E4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A86E-AC85-4B73-AB0E-5D2BAC970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47906-A6A7-40D0-AA9A-F0B63B731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C13F4-9797-45AF-9A7D-B2E03BAA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FC9C9-494B-4A4A-9BB1-E2E5E3F3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969B8-DA12-4337-B86D-F2FE657F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41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9E4C-D02A-459B-A186-AE39821B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13382-9602-4593-8CB2-181790D7C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E36BE-BDC8-4896-BFDA-3631C5473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93DBB-F58C-40A5-8631-44A7817B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63148-493C-40BA-81DD-AEC9DF5A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EF2B4-0538-464A-A8F1-03C03862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329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5A724-EEB0-433E-B200-25E95336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E9A1D-FC3F-4914-922F-C385AF281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17A22-BB3D-4766-AC8B-DE13C324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58A32-4F85-4EB6-A8F2-2504C102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973BB-1302-4BC1-BF2E-F66547CD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520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FC2D1-EFE7-4ACF-A1F9-0D872B43F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E313D-807E-4061-A22E-05B4A9FB2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CC98D-7966-44AC-AC98-61421E31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28CF1-4426-4977-AC26-6E65F5D3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5CF9-1810-449F-B037-61C1D3F7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8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1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6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2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3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5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" y="6858000"/>
            <a:ext cx="12192001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15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8E7D-9FFC-4B8A-A6BE-0031531D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C6F4C-2C7F-4A93-8B63-782F485DA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2E6AF-28B7-45B3-88C8-FB53A1811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C2232-D509-4398-A4F7-AD5BC224419D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5D3ED-4C21-474D-8079-1D11BA2D6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AC29A-C6E5-4CED-BD1F-DB94BDBBD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2931-79F7-4E7A-B340-B19A23213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58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3" y="1445409"/>
            <a:ext cx="11256530" cy="2387600"/>
          </a:xfrm>
        </p:spPr>
        <p:txBody>
          <a:bodyPr>
            <a:normAutofit/>
          </a:bodyPr>
          <a:lstStyle/>
          <a:p>
            <a:r>
              <a:rPr lang="en-GB" sz="6000" dirty="0"/>
              <a:t>Spanish KS2 Scheme of Work</a:t>
            </a:r>
          </a:p>
        </p:txBody>
      </p:sp>
    </p:spTree>
    <p:extLst>
      <p:ext uri="{BB962C8B-B14F-4D97-AF65-F5344CB8AC3E}">
        <p14:creationId xmlns:p14="http://schemas.microsoft.com/office/powerpoint/2010/main" val="168818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Y3/4 scheme of work overview: Term 1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/>
        </p:nvGraphicFramePr>
        <p:xfrm>
          <a:off x="0" y="743260"/>
          <a:ext cx="12200351" cy="6114740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8225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1925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2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1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(W1-8)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me and others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in class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in Perú and in Spain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be, being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 am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estoy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you are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he is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she is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</a:t>
                      </a:r>
                      <a:endParaRPr lang="en-GB" sz="1000" b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it is, it’s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be, being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 am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soy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you are – </a:t>
                      </a:r>
                      <a:r>
                        <a:rPr lang="en-GB" sz="10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eres</a:t>
                      </a:r>
                      <a:endParaRPr lang="en-GB" sz="10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he is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she is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</a:t>
                      </a:r>
                      <a:endParaRPr lang="en-GB" sz="1000" b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it is, it’s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</a:t>
                      </a:r>
                      <a:endParaRPr lang="en-GB" sz="10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Adjective agreement for masculine/feminine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Vowels [a] [e] [i] [o] [u]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[ca] [co] [cu]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Simple greetings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Verb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Days of the week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respond confidently to greetings and register (L1)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people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yes/no questions about being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m/f adjectives after 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être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31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(W9-12)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I and others have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at home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with friends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  <a:b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have, having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TENER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 have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tengo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you have – </a:t>
                      </a:r>
                      <a:r>
                        <a:rPr lang="en-GB" sz="10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tienes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he has – </a:t>
                      </a:r>
                      <a:r>
                        <a:rPr lang="en-GB" sz="10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tiene</a:t>
                      </a:r>
                      <a:endParaRPr lang="en-GB" sz="10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she has –</a:t>
                      </a:r>
                      <a:r>
                        <a:rPr lang="en-GB" sz="10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tiene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Indefinite, singular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Post-nominal</a:t>
                      </a:r>
                      <a:r>
                        <a:rPr lang="en-GB" sz="105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adjective gender agreement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[ci]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[z]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 </a:t>
                      </a:r>
                      <a:r>
                        <a:rPr lang="en-GB" sz="105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Range of singular masculine and feminine nouns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have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identify things and say what I and others have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memory (W1), adapt (W2)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indefinite articles (G1)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3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(W13-14)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Revision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Christmas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Revisit SSC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Revisit vocabulary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L1, L2, R1, R3, S1(a), S2, W1, G1, G3,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Rojo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Amarillo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11918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Y3/4 scheme of work overview: Term 2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563071"/>
              </p:ext>
            </p:extLst>
          </p:nvPr>
        </p:nvGraphicFramePr>
        <p:xfrm>
          <a:off x="0" y="743260"/>
          <a:ext cx="12200351" cy="6128266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0951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49156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59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4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(W1-4)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I and others do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activities in class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in the week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outside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in the morning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at Spanish club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at the weekend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in Barcelona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in the afternoon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Infinitive – regular AR verbs (singular)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Definite articles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la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[l]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ll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</a:t>
                      </a:r>
                    </a:p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[ga] [go]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regular –AR verbs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Family members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nouns, adjectives and adverbs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actions (S2/3)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yes/no questions about doing (S1(a)/G4)</a:t>
                      </a:r>
                    </a:p>
                    <a:p>
                      <a:pPr marL="180975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definite articles (G2)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6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(W5-6)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I and others do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activities in and out of class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break time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reading club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(2)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Infinitive – regular ER verbs (singular)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Personal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‘a’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[ga] [go]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[ca] [co] [cu]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[que]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regular –ER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Range of singular masculine and feminine nouns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listen/read simple sentences and show understanding (L1/R1)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 about what I and others do (S1 (a)(b, /S2/3, G4)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(W2), describe actions (W3)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definite articles (G2), connectives (G5)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6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6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(W7-9)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how many, describing things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Carnaval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story</a:t>
                      </a:r>
                    </a:p>
                    <a:p>
                      <a:pPr marL="180975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my monster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more than one</a:t>
                      </a:r>
                    </a:p>
                    <a:p>
                      <a:pPr marL="174625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there is/are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hay</a:t>
                      </a:r>
                    </a:p>
                    <a:p>
                      <a:pPr marL="174625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indefinite articles 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unos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unas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4625" indent="-88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Regular plural marking on nouns [-s]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[qui]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[que] [qui]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[ci]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1-12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Parts of the body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say how many things there are (S1(a)/G4)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and plural m/f nouns with indefinite articles (G2)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  <a:tr h="33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7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Easter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L1, L2, R1, R3, S1(a), S2, W1, G1, G2,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58836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Rojo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Amarillo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108565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Y3/4 scheme of work overview: Term 3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97306"/>
              </p:ext>
            </p:extLst>
          </p:nvPr>
        </p:nvGraphicFramePr>
        <p:xfrm>
          <a:off x="0" y="743260"/>
          <a:ext cx="12200351" cy="6114738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0951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61692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26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8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things and people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pictures 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at the zoo 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favourites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ages, states</a:t>
                      </a: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my birthday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favourites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states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 (2)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Singular definite and indefinite articles (revisit)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Postnominal adjective agreement (revisit)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Subject pronouns for clarity and emphasis 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tú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él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ella</a:t>
                      </a: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Possessive adjectives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mi,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of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for possession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Noun + </a:t>
                      </a:r>
                      <a:r>
                        <a:rPr lang="en-GB" sz="1100" b="1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favorito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/a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preferido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/a</a:t>
                      </a:r>
                      <a:endParaRPr lang="en-GB" sz="1100" b="0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Tener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meaning ‘be’ for </a:t>
                      </a:r>
                      <a:r>
                        <a:rPr lang="en-GB" sz="1100" b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age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states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[j]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gi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gi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vs [ga] [go]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gue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gui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[n] [ñ]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nouns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Numbers 1-12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(revisit)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Months of the year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hunger, thirst, right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heat, cold, fear, tiredness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things and people (S2/3)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information questions about what things are like and when (S1(a)/G4)</a:t>
                      </a:r>
                    </a:p>
                    <a:p>
                      <a:pPr marL="180975" marR="0" lvl="0" indent="-952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m/f nouns with definite &amp; indefinite articles, and possessive adjectives (G2)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m/f adjectives after </a:t>
                      </a: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ser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a dictionary (R5)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756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9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(W7-9)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Expressing likes and saying what I and others do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opinions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</a:rPr>
                        <a:t>end of term show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my dad’s work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the summer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my mum’s work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likes &amp; dislikes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Plural definite article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los, las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of definite article after verbs of opinion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–AR and –ER verbs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[r]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rr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[v] [b]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[h]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–AR and –ER verbs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plural nouns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simple sentences and show understanding (L1/R1)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like (S1(b)/S2/3)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questions to say what I and others like (S1(a)/G4)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describe actions, things (W3)</a:t>
                      </a:r>
                    </a:p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plural m/f nouns with definite articles (G2)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10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Assessments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L1, L2, R1, R3, S1(a), S2, S3, W1, G2, G3, G4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  <a:tr h="779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11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(W12-13)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FF00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Hungry Caterpillar </a:t>
                      </a:r>
                    </a:p>
                    <a:p>
                      <a:pPr marL="180975" lvl="0" indent="-9366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 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poema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appreciate stories, songs, poems and rhymes in the language (R2), understand new words (R4), adapt (W2)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a dictionary (R5)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58836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Rojo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Amarillo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299720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Y5/6 scheme of work overview: Term 1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49074"/>
              </p:ext>
            </p:extLst>
          </p:nvPr>
        </p:nvGraphicFramePr>
        <p:xfrm>
          <a:off x="0" y="743261"/>
          <a:ext cx="12200351" cy="6132060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1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8225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5344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54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1 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(W1-7)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me and others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in class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people and friends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birthdays, dates,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Día de los Muertos,  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concerts &amp; celebrations, events</a:t>
                      </a:r>
                    </a:p>
                    <a:p>
                      <a:pPr marL="180975" lvl="0" indent="-93663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Sports Day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be, being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we are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estamos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they are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están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be, being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we are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somos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they are – </a:t>
                      </a:r>
                      <a:r>
                        <a:rPr lang="en-GB" sz="110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son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Regular adjective agreement for masculine/feminine (plural)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Information questions (¿</a:t>
                      </a:r>
                      <a:r>
                        <a:rPr lang="en-GB" sz="1050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quién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? ¿</a:t>
                      </a:r>
                      <a:r>
                        <a:rPr lang="en-GB" sz="1050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cuándo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? ¿</a:t>
                      </a:r>
                      <a:r>
                        <a:rPr lang="en-GB" sz="1050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cuál</a:t>
                      </a: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?)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Vowels [a] [e] [i] [o] [u]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Consonant vowel syllables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Strong vowels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Weak vowels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Verb </a:t>
                      </a:r>
                      <a:r>
                        <a:rPr lang="en-GB" sz="105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(plural)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Verb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ser </a:t>
                      </a:r>
                      <a:r>
                        <a:rPr lang="en-GB" sz="105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(plural)</a:t>
                      </a:r>
                      <a:endParaRPr lang="en-GB" sz="105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Range of adjectives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Numbers 1-31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Months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transcribe (L2) and sound out (R3) new words with target SSC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describe people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simple yes/no questions about </a:t>
                      </a:r>
                      <a:r>
                        <a:rPr lang="en-GB" sz="10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beingand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when things take place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people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regular singular and plural m/f adjectives after </a:t>
                      </a:r>
                      <a:r>
                        <a:rPr lang="en-GB" sz="10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estar</a:t>
                      </a: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&amp; </a:t>
                      </a: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(G3) and time adverbs (G5)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35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(W8-12)</a:t>
                      </a: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I and others have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 school, at home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family, teachers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town, cities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celebrities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  <a:b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Essential verb: to have, having – </a:t>
                      </a:r>
                      <a:r>
                        <a:rPr lang="en-GB" sz="1050" b="1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TENER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we have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tenemos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they have – </a:t>
                      </a:r>
                      <a:r>
                        <a:rPr lang="en-GB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tienen</a:t>
                      </a:r>
                      <a:endParaRPr lang="en-GB" sz="1100" b="1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Indefinite articles (singular &amp; plural)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Post-nominal</a:t>
                      </a:r>
                      <a:r>
                        <a:rPr lang="en-GB" sz="105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adjective gender agreement (singular &amp; plural)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Negation (no)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Revisit all vowels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[ca] [co] [cu]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 [ci]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[z]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05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ch</a:t>
                      </a: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 </a:t>
                      </a:r>
                      <a:r>
                        <a:rPr lang="en-GB" sz="105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  <a:r>
                        <a:rPr lang="en-GB" sz="105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(plural)</a:t>
                      </a:r>
                      <a:endParaRPr lang="en-GB" sz="1050" b="1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school &amp; home nouns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places in town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prepositions of place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face, hair &amp; eyes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I and others have and describe physical appearance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memory (W1), adapt (W2)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and plural m/f nouns (G2) with indefinite and definite articles (G1)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prepositions of place (G5)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3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(W13-14)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Revision/</a:t>
                      </a:r>
                      <a:b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Assessment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Villancicos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 </a:t>
                      </a:r>
                      <a:r>
                        <a:rPr lang="en-GB" sz="105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Gordo</a:t>
                      </a:r>
                      <a:endParaRPr lang="en-GB" sz="1050" u="none" strike="noStrike" kern="1200" dirty="0">
                        <a:solidFill>
                          <a:schemeClr val="bg1"/>
                        </a:solidFill>
                        <a:effectLst/>
                        <a:highlight>
                          <a:srgbClr val="07ACE8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Los Reyes </a:t>
                      </a:r>
                      <a:r>
                        <a:rPr lang="en-GB" sz="1050" u="none" strike="noStrike" kern="1200" dirty="0" err="1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Magos</a:t>
                      </a:r>
                      <a:endParaRPr lang="en-GB" sz="1050" u="none" strike="noStrike" kern="1200" dirty="0">
                        <a:solidFill>
                          <a:srgbClr val="002060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Revisit SSC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Revisit vocabulary</a:t>
                      </a:r>
                    </a:p>
                  </a:txBody>
                  <a:tcPr marL="12160" marR="12160" marT="12160" marB="12160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L1, L2, R1, R3, S1(a), S2, W1, G1, G3, G4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appreciate stories, songs, poems and rhymes in the language (R2), understand new words (R4), adapt (W2)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Azul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Verde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367030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Y5/6 scheme of work overview: Term 2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13087"/>
              </p:ext>
            </p:extLst>
          </p:nvPr>
        </p:nvGraphicFramePr>
        <p:xfrm>
          <a:off x="0" y="743261"/>
          <a:ext cx="12200351" cy="6133968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8225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5344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54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4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I and others do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Customs (Las </a:t>
                      </a: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Fallas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in language class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volunteering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break time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on a farm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my room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Traditions (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Nochevieja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Año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 Nuevo)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in school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at the weekend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free time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packing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(we, they)</a:t>
                      </a:r>
                      <a:endParaRPr lang="en-GB" sz="1100" b="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regular AR verbs (plural)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regular ER verbs (plural)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yes/no questions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negation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(no)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Plural possessive adjectives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mis,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tus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[l]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ll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[ga] [go]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Stress pattern 1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Stress pattern 2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Stress pattern 3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SSC [que] [qui]</a:t>
                      </a:r>
                    </a:p>
                    <a:p>
                      <a:pPr marL="180975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–AR and –ER verbs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Range of high-frequency nouns related to festivals and celebrations, free time and life at home and school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Adverbs of frequency &amp; location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transcribe (L2) and sound out (R3) new words with target SSC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what people do (plural persons)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longer yes/no questions about doing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actions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plural –AR and –ER verb forms in questions, in affirmative and negative statements (G4)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35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(W7-9)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where you’re going and what there is there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Oviedol</a:t>
                      </a:r>
                      <a:endParaRPr lang="en-GB" sz="1100" u="none" strike="noStrike" kern="1200" dirty="0">
                        <a:solidFill>
                          <a:schemeClr val="bg1"/>
                        </a:solidFill>
                        <a:effectLst/>
                        <a:highlight>
                          <a:srgbClr val="07ACE8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compass points (Spain)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Madrid</a:t>
                      </a:r>
                    </a:p>
                    <a:p>
                      <a:pPr marL="85725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None/>
                      </a:pPr>
                      <a:endParaRPr lang="en-GB" sz="1100" u="none" strike="noStrike" kern="1200" dirty="0">
                        <a:solidFill>
                          <a:schemeClr val="bg1"/>
                        </a:solidFill>
                        <a:effectLst/>
                        <a:highlight>
                          <a:srgbClr val="07ACE8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Badajoz town/village</a:t>
                      </a: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physical geography (Peru)</a:t>
                      </a:r>
                    </a:p>
                    <a:p>
                      <a:pPr marL="180975" lvl="0" indent="-904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Córdoba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going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go, going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go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voy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go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vas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he goes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va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she goes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va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Preposition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 a (al, a la)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[n] [ñ]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[v] [b]</a:t>
                      </a:r>
                    </a:p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[r]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rr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endParaRPr lang="en-GB" sz="110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1-31 (revisit)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cardinal points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nouns and proper nouns for places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sentences to say where I and others go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actions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prepositions of place (G5) accurately with articles (G1)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6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(W10-11)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 / assessment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Easter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</a:t>
                      </a: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L1, L2, R1, R3, S1(a), S2, W1, G1, G2, G4, G5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Azul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Verde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296848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4CCA4FD4-413A-47A6-BEF8-CFA330C4A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71" y="0"/>
            <a:ext cx="1074825" cy="76154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F452F03-F339-4D61-9B6E-3CD5FB770E2C}"/>
              </a:ext>
            </a:extLst>
          </p:cNvPr>
          <p:cNvSpPr txBox="1">
            <a:spLocks/>
          </p:cNvSpPr>
          <p:nvPr/>
        </p:nvSpPr>
        <p:spPr>
          <a:xfrm>
            <a:off x="0" y="380774"/>
            <a:ext cx="10515600" cy="3359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Spanish Y5/6 scheme of work overview: Term 3</a:t>
            </a:r>
          </a:p>
        </p:txBody>
      </p:sp>
      <p:graphicFrame>
        <p:nvGraphicFramePr>
          <p:cNvPr id="6" name="Table 5" descr="showing the context, grammar, phonics and vocabularly covered in year 7 French terms 1.1 and 1.2. ">
            <a:extLst>
              <a:ext uri="{FF2B5EF4-FFF2-40B4-BE49-F238E27FC236}">
                <a16:creationId xmlns:a16="http://schemas.microsoft.com/office/drawing/2014/main" id="{F86C8357-2959-4A07-80BF-2C245ABBC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9881"/>
              </p:ext>
            </p:extLst>
          </p:nvPr>
        </p:nvGraphicFramePr>
        <p:xfrm>
          <a:off x="0" y="717863"/>
          <a:ext cx="12200351" cy="6146545"/>
        </p:xfrm>
        <a:graphic>
          <a:graphicData uri="http://schemas.openxmlformats.org/drawingml/2006/table">
            <a:tbl>
              <a:tblPr firstRow="1"/>
              <a:tblGrid>
                <a:gridCol w="63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37451">
                  <a:extLst>
                    <a:ext uri="{9D8B030D-6E8A-4147-A177-3AD203B41FA5}">
                      <a16:colId xmlns:a16="http://schemas.microsoft.com/office/drawing/2014/main" val="3893428158"/>
                    </a:ext>
                  </a:extLst>
                </a:gridCol>
              </a:tblGrid>
              <a:tr h="59959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(GRAMMAR)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 </a:t>
                      </a:r>
                      <a:r>
                        <a:rPr lang="en-GB" sz="11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PoS</a:t>
                      </a:r>
                      <a:endParaRPr lang="en-GB" sz="11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End of Unit 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3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7 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(W1-6)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I and others do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activities at home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preparing a party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weather &amp; seasons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La Tomatina (Spain)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Fiestas </a:t>
                      </a: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Patrias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, Inti </a:t>
                      </a:r>
                      <a:r>
                        <a:rPr lang="en-GB" sz="1100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Raymi</a:t>
                      </a: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 (Peru)</a:t>
                      </a:r>
                    </a:p>
                    <a:p>
                      <a:pPr marL="180975" lvl="0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physical geography (Spain)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a party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in my free time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weather and activities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Feria de Abril</a:t>
                      </a: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Las </a:t>
                      </a:r>
                      <a:r>
                        <a:rPr lang="en-GB" sz="1100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Fallas</a:t>
                      </a: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pPr marL="180975" lvl="0" indent="-952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physical geography (Mexico)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(I, you, s/he)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verb: </a:t>
                      </a:r>
                      <a:b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do, make – 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do, make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hago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you do, make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haces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514350" marR="0" lvl="1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s/he does –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(weather)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using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mucho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&amp;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todo</a:t>
                      </a:r>
                      <a:endParaRPr lang="en-GB" sz="110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Silent final consonants [SFC] – t, s, d, x or 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SFe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[ç] (and soft ‘c’)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[-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tion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[-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ien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[-s-]</a:t>
                      </a:r>
                    </a:p>
                    <a:p>
                      <a:pPr marL="180975" indent="-952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</a:t>
                      </a:r>
                      <a:r>
                        <a:rPr lang="en-GB" sz="11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qu</a:t>
                      </a: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Verb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(singular)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activity nouns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seasons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sports</a:t>
                      </a:r>
                    </a:p>
                    <a:p>
                      <a:pPr marL="171450" lvl="0" indent="-84138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numbers 16-31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transcribe (L2) and sound out (R3) new words with target SSC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and some longer sentences to describe actions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 and answer short and longer information questions (S1(a)/G4)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from memory (W1), adapt (W2) and describe weather and actions (W3)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singular forms of </a:t>
                      </a:r>
                      <a:r>
                        <a:rPr lang="en-GB" sz="1000" b="1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  <a:r>
                        <a:rPr lang="en-GB" sz="10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questions and statements </a:t>
                      </a: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(G4)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36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(W7-9)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Expressing likes and actions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household chores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school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travelling around Spain</a:t>
                      </a:r>
                      <a:endParaRPr lang="en-GB" sz="110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learning languages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 holiday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Spanish class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7462" marR="0" lvl="1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(we, they)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-AR and –ER verbs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2-verb structures: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amar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odiar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deber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querer</a:t>
                      </a:r>
                      <a:r>
                        <a:rPr lang="en-GB" sz="1100" b="1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100" b="1" u="none" strike="noStrike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</a:rPr>
                        <a:t>poder</a:t>
                      </a:r>
                      <a:endParaRPr lang="en-GB" sz="1100" b="1" u="none" strike="noStrike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marR="0" lvl="0" indent="-95250" algn="l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[j] (and soft ‘g’)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SSC [h]</a:t>
                      </a:r>
                    </a:p>
                    <a:p>
                      <a:pPr marL="180975" indent="-95250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several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range of –AR and –ER verbs </a:t>
                      </a: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(plural)</a:t>
                      </a:r>
                      <a:endParaRPr lang="en-GB" sz="110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Verbs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b="1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poder</a:t>
                      </a:r>
                      <a:r>
                        <a:rPr lang="en-GB" sz="110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(singular)</a:t>
                      </a:r>
                    </a:p>
                    <a:p>
                      <a:pPr marL="180975" lvl="0" indent="-95250" algn="l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range of vocabulary for tasks at home and away and in school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 can…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read sentences and show understanding (L1/R1)</a:t>
                      </a:r>
                    </a:p>
                    <a:p>
                      <a:pPr marL="25876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match target SSC sounds to print (L2)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sound out new words with target SSC (R3)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say short and longer sentences to say what I and others do, like/dislike doing and want to, have to or can do (S2/3)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write memory (W1), adapt (W2), describe actions, likes and dislikes, wants, ability and obligation (W3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9</a:t>
                      </a:r>
                      <a:b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(W10-13)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Revision/assessment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Quiero</a:t>
                      </a: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</a:t>
                      </a: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una </a:t>
                      </a:r>
                      <a:r>
                        <a:rPr lang="en-GB" sz="1100" u="none" strike="noStrike" kern="1200" dirty="0" err="1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vaca</a:t>
                      </a:r>
                      <a:r>
                        <a:rPr lang="en-GB" sz="1100" u="none" strike="noStrike" kern="1200" dirty="0">
                          <a:solidFill>
                            <a:schemeClr val="bg1"/>
                          </a:solidFill>
                          <a:effectLst/>
                          <a:highlight>
                            <a:srgbClr val="07ACE8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85738" lvl="0" indent="-1000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plaza 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tiene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una 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highlight>
                            <a:srgbClr val="00FF00"/>
                          </a:highlight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torre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key ideas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SSC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show evidence of L1, L2, R1, R3, S1(a), S2, S3, W1, W2, W3, G1, G4, G5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listen and join in with simple songs and rhymes (L1/R2)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appreciate stories, songs, poems and rhymes in the language (R2), understand new words (R4), adapt (W2)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use a dictionary (R5)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6386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CB89304-69D9-4B42-8AE7-35CAAC69B2A6}"/>
              </a:ext>
            </a:extLst>
          </p:cNvPr>
          <p:cNvSpPr txBox="1"/>
          <p:nvPr/>
        </p:nvSpPr>
        <p:spPr>
          <a:xfrm>
            <a:off x="-1" y="22429"/>
            <a:ext cx="11477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 and contexts are different in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Azul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Verde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Print" panose="02000600000000000000" pitchFamily="2" charset="0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years; grammar and phonics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262034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EA705D7-848F-4B6E-8A21-849FBCDB8BA2}"/>
              </a:ext>
            </a:extLst>
          </p:cNvPr>
          <p:cNvGraphicFramePr>
            <a:graphicFrameLocks noGrp="1"/>
          </p:cNvGraphicFramePr>
          <p:nvPr/>
        </p:nvGraphicFramePr>
        <p:xfrm>
          <a:off x="149267" y="485341"/>
          <a:ext cx="7742130" cy="5664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445">
                  <a:extLst>
                    <a:ext uri="{9D8B030D-6E8A-4147-A177-3AD203B41FA5}">
                      <a16:colId xmlns:a16="http://schemas.microsoft.com/office/drawing/2014/main" val="3204978919"/>
                    </a:ext>
                  </a:extLst>
                </a:gridCol>
                <a:gridCol w="6826685">
                  <a:extLst>
                    <a:ext uri="{9D8B030D-6E8A-4147-A177-3AD203B41FA5}">
                      <a16:colId xmlns:a16="http://schemas.microsoft.com/office/drawing/2014/main" val="3553584339"/>
                    </a:ext>
                  </a:extLst>
                </a:gridCol>
              </a:tblGrid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Key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KS2 Programme of Study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917728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Listen attentively and show understanding by joining in and responding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187701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Link the spelling, sound and meaning of words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196888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S1(a)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Ask and answer questions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63143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S1(b)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Express opinions and respond to those of others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666692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S1(c)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Ask for clarification and help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45309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Speak in sentences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570037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S3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Describe people, places, things and actions orally (to a range of audiences)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975897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Read and show understanding of words, phrases and simple texts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59712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Appreciate stories, songs, poems and rhymes in the language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94837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R3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Read aloud with accurate pronunciation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156775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R4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Understand new words that are introduced into familiar written material</a:t>
                      </a:r>
                      <a:endParaRPr lang="en-GB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907123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R5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Use a dictionary</a:t>
                      </a:r>
                      <a:endParaRPr lang="en-GB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64600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Write words and phrases from memory 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748174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W2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Adapt phrases to create new sentences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20469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W3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Describe people, places, things and actions in writing</a:t>
                      </a:r>
                      <a:endParaRPr lang="en-GB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294272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G1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Gender of nouns - definite and indefinite articles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313320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G2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Singular and plural forms of nouns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5812560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G3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Adjectives (place and agreement)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60369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G4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Conjugation of key verbs (and making verbs negative)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226393"/>
                  </a:ext>
                </a:extLst>
              </a:tr>
              <a:tr h="2697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02060"/>
                          </a:solidFill>
                          <a:effectLst/>
                        </a:rPr>
                        <a:t>G5</a:t>
                      </a:r>
                      <a:endParaRPr lang="en-GB" sz="14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rtl="0" fontAlgn="ctr">
                        <a:spcBef>
                          <a:spcPts val="600"/>
                        </a:spcBef>
                      </a:pPr>
                      <a:r>
                        <a:rPr lang="en-GB" sz="14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Connectives and qualifiers, adverbs of time, prepositions of place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2585" marR="2585" marT="258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17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4349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F12DAB"/>
      </a:accent2>
      <a:accent3>
        <a:srgbClr val="85E862"/>
      </a:accent3>
      <a:accent4>
        <a:srgbClr val="75707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3" id="{7B126CF1-FD3D-4725-8822-6C53CDCC685F}" vid="{000B72A8-8EF6-4532-BB2E-3EB9C892E4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4901</TotalTime>
  <Words>3564</Words>
  <Application>Microsoft Office PowerPoint</Application>
  <PresentationFormat>Widescreen</PresentationFormat>
  <Paragraphs>539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Segoe Print</vt:lpstr>
      <vt:lpstr>Wingdings</vt:lpstr>
      <vt:lpstr>1_Office Theme</vt:lpstr>
      <vt:lpstr>Office Theme</vt:lpstr>
      <vt:lpstr>Spanish KS2 Scheme of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KS2 Scheme of Work</dc:title>
  <dc:creator>Rachel Hawkes</dc:creator>
  <cp:lastModifiedBy>Maura Furber</cp:lastModifiedBy>
  <cp:revision>76</cp:revision>
  <dcterms:created xsi:type="dcterms:W3CDTF">2023-06-12T04:20:23Z</dcterms:created>
  <dcterms:modified xsi:type="dcterms:W3CDTF">2023-10-02T13:05:54Z</dcterms:modified>
</cp:coreProperties>
</file>