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66" r:id="rId3"/>
    <p:sldId id="258" r:id="rId4"/>
    <p:sldId id="267" r:id="rId5"/>
    <p:sldId id="271" r:id="rId6"/>
    <p:sldId id="268" r:id="rId7"/>
    <p:sldId id="272" r:id="rId8"/>
    <p:sldId id="273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AC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357" autoAdjust="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70642E-698A-4A84-AD7D-AE43D4B7AAA7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02946-BBF7-46F1-8113-712B27EA19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67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65BA9C-14D5-4406-8148-BD64950F95E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1380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033" y="1445409"/>
            <a:ext cx="8401319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8034" y="4065677"/>
            <a:ext cx="8401319" cy="165576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006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507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432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93DD7-9A98-48C2-B76B-93D2C143E0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56F4F8-BB2B-4491-A5D2-BD9B5DEF6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67088-BC44-4C8A-A672-91A34373F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E05E3-AEE5-43CF-B3C6-5C7582186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196EC-5D82-44CE-8E3A-6DAAEAEC8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0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26618-F533-43EE-AD25-841B5B962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3FD0C-891A-4AC3-B625-BBAA6786E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19921-523D-42CA-80D0-EC7632EFC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BC98A-719E-47EB-8783-314F116D9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B0FD9-AE11-4581-8901-58B73AD9F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058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F58B3-3AA7-420A-9863-F8EBCCAA3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A52A28-B888-43A6-B973-B034D2A4A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A7CD5-E008-49E0-8350-D37B87D9A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E8C94-1F4D-4727-85A0-B6709AC12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B675D-493C-46D6-9D82-9384913C3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290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A10C7-669B-49A5-85DD-BAE3E2BCE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DAD91-0C6C-45B2-9290-7B51E622A2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095A4E-A598-4D2C-9A2E-0E1464939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AF4353-E61F-49EA-9F6E-FD1CEA207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BC7FA4-0092-4BE5-AC77-2C7643832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581111-54BA-4938-81C9-11107AF1E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338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614DB-77E5-4FD2-AA27-F54A845C7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6F989-C217-4DF5-AB8F-A600146A2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91BFF-5D42-4972-9978-80F2A37366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5F2F31-2097-4906-A24D-D120F03550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FCF0C2-A2AF-4ACA-99FE-9FAEA2DECC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A94DF4-D097-4F58-8206-1E38D5853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E75BC1-1639-49D8-978B-2573B3859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2FFFD8-DF14-4920-AF14-415A7EB3F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8544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F7D70-29BF-42F4-B599-78731BF47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7B8309-EF3F-49A8-ACFF-B804AE6DC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ACC599-E460-48B7-B0BA-C73E21E3A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F3429A-4E9D-4EB1-ADE9-8A49C7796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317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F6A3E6-05E3-484A-97DF-FFAE922A1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A20AB0-61B1-43B4-A7AC-AF770E172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289AF8-301B-400F-A107-11049EAAC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606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72E02-46E7-4CF8-902A-75F8D6E48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A86E-AC85-4B73-AB0E-5D2BAC970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247906-A6A7-40D0-AA9A-F0B63B731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C13F4-9797-45AF-9A7D-B2E03BAA0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FC9C9-494B-4A4A-9BB1-E2E5E3F3B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B969B8-DA12-4337-B86D-F2FE657FF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21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7413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99E4C-D02A-459B-A186-AE39821B6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A13382-9602-4593-8CB2-181790D7C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36BE-BDC8-4896-BFDA-3631C5473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093DBB-F58C-40A5-8631-44A7817B5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F63148-493C-40BA-81DD-AEC9DF5AD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7EF2B4-0538-464A-A8F1-03C038623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3290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5A724-EEB0-433E-B200-25E953360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5E9A1D-FC3F-4914-922F-C385AF281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17A22-BB3D-4766-AC8B-DE13C3242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58A32-4F85-4EB6-A8F2-2504C1028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7973BB-1302-4BC1-BF2E-F66547CD9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5206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8FC2D1-EFE7-4ACF-A1F9-0D872B43F1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DE313D-807E-4061-A22E-05B4A9FB2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4CC98D-7966-44AC-AC98-61421E31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28CF1-4426-4977-AC26-6E65F5D32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25CF9-1810-449F-B037-61C1D3F7A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84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61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160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4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4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128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431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442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91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852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" y="6858000"/>
            <a:ext cx="12192001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0153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bg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7A8E7D-9FFC-4B8A-A6BE-0031531D3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6C6F4C-2C7F-4A93-8B63-782F485DA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82E6AF-28B7-45B3-88C8-FB53A18119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C2232-D509-4398-A4F7-AD5BC224419D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5D3ED-4C21-474D-8079-1D11BA2D69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AC29A-C6E5-4CED-BD1F-DB94BDBBDA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58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033" y="1445409"/>
            <a:ext cx="11256530" cy="2387600"/>
          </a:xfrm>
        </p:spPr>
        <p:txBody>
          <a:bodyPr>
            <a:normAutofit/>
          </a:bodyPr>
          <a:lstStyle/>
          <a:p>
            <a:r>
              <a:rPr lang="en-GB" sz="6000" dirty="0"/>
              <a:t>Spanish KS2 Scheme of Work</a:t>
            </a:r>
          </a:p>
        </p:txBody>
      </p:sp>
    </p:spTree>
    <p:extLst>
      <p:ext uri="{BB962C8B-B14F-4D97-AF65-F5344CB8AC3E}">
        <p14:creationId xmlns:p14="http://schemas.microsoft.com/office/powerpoint/2010/main" val="1688183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4CCA4FD4-413A-47A6-BEF8-CFA330C4A6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8371" y="0"/>
            <a:ext cx="1074825" cy="76154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F452F03-F339-4D61-9B6E-3CD5FB770E2C}"/>
              </a:ext>
            </a:extLst>
          </p:cNvPr>
          <p:cNvSpPr txBox="1">
            <a:spLocks/>
          </p:cNvSpPr>
          <p:nvPr/>
        </p:nvSpPr>
        <p:spPr>
          <a:xfrm>
            <a:off x="0" y="380774"/>
            <a:ext cx="10515600" cy="3359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Spanish Y3/4 scheme of work overview: Term 1</a:t>
            </a:r>
          </a:p>
        </p:txBody>
      </p:sp>
      <p:graphicFrame>
        <p:nvGraphicFramePr>
          <p:cNvPr id="6" name="Table 5" descr="showing the context, grammar, phonics and vocabularly covered in year 7 French terms 1.1 and 1.2. ">
            <a:extLst>
              <a:ext uri="{FF2B5EF4-FFF2-40B4-BE49-F238E27FC236}">
                <a16:creationId xmlns:a16="http://schemas.microsoft.com/office/drawing/2014/main" id="{F86C8357-2959-4A07-80BF-2C245ABBCF4A}"/>
              </a:ext>
            </a:extLst>
          </p:cNvPr>
          <p:cNvGraphicFramePr>
            <a:graphicFrameLocks noGrp="1"/>
          </p:cNvGraphicFramePr>
          <p:nvPr/>
        </p:nvGraphicFramePr>
        <p:xfrm>
          <a:off x="0" y="743260"/>
          <a:ext cx="12200351" cy="6114740"/>
        </p:xfrm>
        <a:graphic>
          <a:graphicData uri="http://schemas.openxmlformats.org/drawingml/2006/table">
            <a:tbl>
              <a:tblPr firstRow="1"/>
              <a:tblGrid>
                <a:gridCol w="638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6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7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1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82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58225">
                  <a:extLst>
                    <a:ext uri="{9D8B030D-6E8A-4147-A177-3AD203B41FA5}">
                      <a16:colId xmlns:a16="http://schemas.microsoft.com/office/drawing/2014/main" val="3893428158"/>
                    </a:ext>
                  </a:extLst>
                </a:gridCol>
              </a:tblGrid>
              <a:tr h="619259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Context, Communication, Culture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Key ideas (GRAMMAR)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PHONICS </a:t>
                      </a:r>
                      <a:b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- Sound-symbol correspondence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VOCABULARY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National Curriculum </a:t>
                      </a:r>
                      <a:r>
                        <a:rPr lang="en-GB" sz="1100" b="1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PoS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End of Unit </a:t>
                      </a: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320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 1 </a:t>
                      </a: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(W1-8)</a:t>
                      </a:r>
                      <a:endParaRPr lang="en-GB" sz="105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Describing me and others</a:t>
                      </a:r>
                    </a:p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05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80975" lvl="0" indent="-93663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in class</a:t>
                      </a:r>
                    </a:p>
                    <a:p>
                      <a:pPr marL="180975" lvl="0" indent="-93663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in Perú and in Spain</a:t>
                      </a:r>
                      <a:endParaRPr lang="en-GB" sz="105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being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Essential verb: to be, being – 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ESTAR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I am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estoy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you are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estás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he is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está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she is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está</a:t>
                      </a:r>
                      <a:endParaRPr lang="en-GB" sz="1000" b="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it is, it’s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está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Essential verb: to be, being – 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SER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I am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soy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you are – </a:t>
                      </a:r>
                      <a:r>
                        <a:rPr lang="en-GB" sz="100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eres</a:t>
                      </a:r>
                      <a:endParaRPr lang="en-GB" sz="100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he is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she is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</a:t>
                      </a:r>
                      <a:endParaRPr lang="en-GB" sz="1000" b="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it is, it’s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</a:t>
                      </a:r>
                      <a:endParaRPr lang="en-GB" sz="10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Adjective agreement for masculine/feminine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Yes/no questions with raised intonation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Vowels [a] [e] [i] [o] [u]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[ca] [co] [cu]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Simple greetings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Verb 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estar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Range of adjectives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Days of the week</a:t>
                      </a:r>
                    </a:p>
                    <a:p>
                      <a:pPr marL="171450" lvl="0" indent="-8413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05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respond confidently to greetings and register (L1)</a:t>
                      </a:r>
                    </a:p>
                    <a:p>
                      <a:pPr marL="258762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join in with simple songs and rhymes (L1/R2)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simple sentences and show understanding (L1/R1)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describe people (S2/3)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simple yes/no questions about being (S1(a)/G4)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regular singular m/f adjectives after 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être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(G3)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311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 2</a:t>
                      </a:r>
                      <a:b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(W9-12)</a:t>
                      </a:r>
                      <a:endParaRPr lang="en-GB" sz="105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5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Saying what I and others have</a:t>
                      </a:r>
                    </a:p>
                    <a:p>
                      <a:pPr marL="87312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050" u="none" strike="noStrike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at home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with friends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462" marR="0" lvl="1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having</a:t>
                      </a:r>
                      <a:b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Essential verb: to have, having – 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TENER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I have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tengo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you have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tienes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he has – </a:t>
                      </a:r>
                      <a:r>
                        <a:rPr lang="en-GB" sz="100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tiene</a:t>
                      </a:r>
                      <a:endParaRPr lang="en-GB" sz="100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she has –</a:t>
                      </a:r>
                      <a:r>
                        <a:rPr lang="en-GB" sz="100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tiene</a:t>
                      </a:r>
                      <a:endParaRPr lang="en-GB" sz="105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Indefinite, singular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Post-nominal</a:t>
                      </a:r>
                      <a:r>
                        <a:rPr lang="en-GB" sz="105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adjective gender agreement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Yes/no questions with raised intonation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[</a:t>
                      </a:r>
                      <a:r>
                        <a:rPr lang="en-GB" sz="105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ce</a:t>
                      </a: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[ci]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[z]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Verb </a:t>
                      </a:r>
                      <a:r>
                        <a:rPr lang="en-GB" sz="1050" b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tener</a:t>
                      </a:r>
                      <a:endParaRPr lang="en-GB" sz="1050" b="1" u="none" strike="noStrike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Range of singular masculine and feminine nouns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simple sentences and show understanding (L1/R1)</a:t>
                      </a:r>
                    </a:p>
                    <a:p>
                      <a:pPr marL="258762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say what I and others have (S2/3)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simple questions to identify things and say what I and others have (S1(a)/G4)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memory (W1), adapt (W2)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singular m/f nouns with indefinite articles (G1)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1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Unit 3</a:t>
                      </a:r>
                      <a:b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(W13-14)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Revision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Christmas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key ideas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Revisit SSC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Revisit vocabulary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show evidence of </a:t>
                      </a: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L1, L2, R1, R3, S1(a), S2, W1, G1, G3, G4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join in with simple songs and rhymes (L1/R2)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63863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CB89304-69D9-4B42-8AE7-35CAAC69B2A6}"/>
              </a:ext>
            </a:extLst>
          </p:cNvPr>
          <p:cNvSpPr txBox="1"/>
          <p:nvPr/>
        </p:nvSpPr>
        <p:spPr>
          <a:xfrm>
            <a:off x="-1" y="22429"/>
            <a:ext cx="11477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Vocabulary and contexts are different in the </a:t>
            </a:r>
            <a:r>
              <a:rPr kumimoji="0" lang="en-GB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Rojo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and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Amarillo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years; grammar and phonics are the same.</a:t>
            </a:r>
          </a:p>
        </p:txBody>
      </p:sp>
    </p:spTree>
    <p:extLst>
      <p:ext uri="{BB962C8B-B14F-4D97-AF65-F5344CB8AC3E}">
        <p14:creationId xmlns:p14="http://schemas.microsoft.com/office/powerpoint/2010/main" val="119188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4CCA4FD4-413A-47A6-BEF8-CFA330C4A6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8371" y="0"/>
            <a:ext cx="1074825" cy="76154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F452F03-F339-4D61-9B6E-3CD5FB770E2C}"/>
              </a:ext>
            </a:extLst>
          </p:cNvPr>
          <p:cNvSpPr txBox="1">
            <a:spLocks/>
          </p:cNvSpPr>
          <p:nvPr/>
        </p:nvSpPr>
        <p:spPr>
          <a:xfrm>
            <a:off x="0" y="380774"/>
            <a:ext cx="10515600" cy="3359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Spanish Y3/4 scheme of work overview: Term 2</a:t>
            </a:r>
          </a:p>
        </p:txBody>
      </p:sp>
      <p:graphicFrame>
        <p:nvGraphicFramePr>
          <p:cNvPr id="6" name="Table 5" descr="showing the context, grammar, phonics and vocabularly covered in year 7 French terms 1.1 and 1.2. ">
            <a:extLst>
              <a:ext uri="{FF2B5EF4-FFF2-40B4-BE49-F238E27FC236}">
                <a16:creationId xmlns:a16="http://schemas.microsoft.com/office/drawing/2014/main" id="{F86C8357-2959-4A07-80BF-2C245ABBCF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563071"/>
              </p:ext>
            </p:extLst>
          </p:nvPr>
        </p:nvGraphicFramePr>
        <p:xfrm>
          <a:off x="0" y="743260"/>
          <a:ext cx="12200351" cy="6128266"/>
        </p:xfrm>
        <a:graphic>
          <a:graphicData uri="http://schemas.openxmlformats.org/drawingml/2006/table">
            <a:tbl>
              <a:tblPr firstRow="1"/>
              <a:tblGrid>
                <a:gridCol w="638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5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2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00951">
                  <a:extLst>
                    <a:ext uri="{9D8B030D-6E8A-4147-A177-3AD203B41FA5}">
                      <a16:colId xmlns:a16="http://schemas.microsoft.com/office/drawing/2014/main" val="3893428158"/>
                    </a:ext>
                  </a:extLst>
                </a:gridCol>
              </a:tblGrid>
              <a:tr h="49156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Context, Communication, Culture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Key ideas (GRAMMAR)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PHONICS </a:t>
                      </a:r>
                      <a:b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- Sound-symbol correspondence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VOCABULARY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National Curriculum </a:t>
                      </a:r>
                      <a:r>
                        <a:rPr lang="en-GB" sz="1100" b="1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PoS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End of Unit </a:t>
                      </a: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759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Unit 4 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(W1-4)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Saying what I and others do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activities in class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in the week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outside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in the morning</a:t>
                      </a:r>
                      <a:b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at Spanish club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at the weekend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in Barcelona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in the afternoon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highlight>
                          <a:srgbClr val="FF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doing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Infinitive – regular AR verbs (singular)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Definite articles –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el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, la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SSC [l]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ll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</a:t>
                      </a:r>
                    </a:p>
                    <a:p>
                      <a:pPr marL="180975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SSC [ga] [go]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gu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Range of regular –AR verbs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Family members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Range of nouns, adjectives and adverbs</a:t>
                      </a:r>
                    </a:p>
                    <a:p>
                      <a:pPr marL="171450" lvl="0" indent="-8413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simple sentences and show understanding (L1/R1)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describe actions (S2/3)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simple yes/no questions about doing (S1(a)/G4)</a:t>
                      </a:r>
                    </a:p>
                    <a:p>
                      <a:pPr marL="180975" marR="0" lvl="0" indent="-952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singular m/f nouns with definite articles (G2)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0648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Unit 5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(W5-6)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Saying what I and others do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activities in and out of class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u="none" strike="noStrike" kern="12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break time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reading club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3" marR="0" lvl="1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doing (2)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Infinitive – regular ER verbs (singular)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Personal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‘a’</a:t>
                      </a:r>
                    </a:p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[ga] [go]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gu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[ca] [co] [cu]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[que]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Range of regular –ER verbs</a:t>
                      </a:r>
                    </a:p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Range of singular masculine and feminine nouns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listen/read simple sentences and show understanding (L1/R1)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 about what I and others do (S1 (a)(b, /S2/3, G4)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from memory (W1), adapt (W2), describe actions (W3)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singular m/f nouns with definite articles (G2), connectives (G5)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67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Unit 6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(W7-9)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lvl="0" indent="-9366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Saying how many, describing things</a:t>
                      </a:r>
                    </a:p>
                    <a:p>
                      <a:pPr marL="180975" lvl="0" indent="-9366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Carnaval</a:t>
                      </a:r>
                    </a:p>
                    <a:p>
                      <a:pPr marL="180975" lvl="0" indent="-9366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story</a:t>
                      </a:r>
                    </a:p>
                    <a:p>
                      <a:pPr marL="180975" marR="0" lvl="0" indent="-93663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my monster</a:t>
                      </a:r>
                    </a:p>
                    <a:p>
                      <a:pPr marL="180975" lvl="0" indent="-9366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revision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Talking about more than one</a:t>
                      </a:r>
                    </a:p>
                    <a:p>
                      <a:pPr marL="174625" indent="-88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Essential verb: there is/are – 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hay</a:t>
                      </a:r>
                    </a:p>
                    <a:p>
                      <a:pPr marL="174625" indent="-88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Plural indefinite articles </a:t>
                      </a: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– </a:t>
                      </a:r>
                      <a:r>
                        <a:rPr lang="en-GB" sz="1100" b="1" u="none" strike="noStrike" kern="12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unos</a:t>
                      </a: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100" b="1" u="none" strike="noStrike" kern="12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unas</a:t>
                      </a: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4625" indent="-88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Regular plural marking on nouns [-s]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[qui]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[que] [qui]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ce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[ci]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Numbers 1-12</a:t>
                      </a:r>
                    </a:p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Parts of the body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simple questions to say how many things there are (S1(a)/G4)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singular and plural m/f nouns with indefinite articles (G2)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638632"/>
                  </a:ext>
                </a:extLst>
              </a:tr>
              <a:tr h="335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Unit 7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(W10-11)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Revision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Easter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key ideas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SSC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vocabulary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show evidence of L1, L2, R1, R3, S1(a), S2, W1, G1, G2, G4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join in with simple songs and rhymes (L1/R2)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358836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CB89304-69D9-4B42-8AE7-35CAAC69B2A6}"/>
              </a:ext>
            </a:extLst>
          </p:cNvPr>
          <p:cNvSpPr txBox="1"/>
          <p:nvPr/>
        </p:nvSpPr>
        <p:spPr>
          <a:xfrm>
            <a:off x="-1" y="22429"/>
            <a:ext cx="11477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Vocabulary and contexts are different in the </a:t>
            </a:r>
            <a:r>
              <a:rPr kumimoji="0" lang="en-GB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Rojo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and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Amarillo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years; grammar and phonics are the same.</a:t>
            </a:r>
          </a:p>
        </p:txBody>
      </p:sp>
    </p:spTree>
    <p:extLst>
      <p:ext uri="{BB962C8B-B14F-4D97-AF65-F5344CB8AC3E}">
        <p14:creationId xmlns:p14="http://schemas.microsoft.com/office/powerpoint/2010/main" val="1085654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4CCA4FD4-413A-47A6-BEF8-CFA330C4A6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8371" y="0"/>
            <a:ext cx="1074825" cy="76154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F452F03-F339-4D61-9B6E-3CD5FB770E2C}"/>
              </a:ext>
            </a:extLst>
          </p:cNvPr>
          <p:cNvSpPr txBox="1">
            <a:spLocks/>
          </p:cNvSpPr>
          <p:nvPr/>
        </p:nvSpPr>
        <p:spPr>
          <a:xfrm>
            <a:off x="0" y="380774"/>
            <a:ext cx="10515600" cy="3359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Spanish Y3/4 scheme of work overview: Term 3</a:t>
            </a:r>
          </a:p>
        </p:txBody>
      </p:sp>
      <p:graphicFrame>
        <p:nvGraphicFramePr>
          <p:cNvPr id="6" name="Table 5" descr="showing the context, grammar, phonics and vocabularly covered in year 7 French terms 1.1 and 1.2. ">
            <a:extLst>
              <a:ext uri="{FF2B5EF4-FFF2-40B4-BE49-F238E27FC236}">
                <a16:creationId xmlns:a16="http://schemas.microsoft.com/office/drawing/2014/main" id="{F86C8357-2959-4A07-80BF-2C245ABBCF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297306"/>
              </p:ext>
            </p:extLst>
          </p:nvPr>
        </p:nvGraphicFramePr>
        <p:xfrm>
          <a:off x="0" y="743260"/>
          <a:ext cx="12200351" cy="6114738"/>
        </p:xfrm>
        <a:graphic>
          <a:graphicData uri="http://schemas.openxmlformats.org/drawingml/2006/table">
            <a:tbl>
              <a:tblPr firstRow="1"/>
              <a:tblGrid>
                <a:gridCol w="638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5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2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00951">
                  <a:extLst>
                    <a:ext uri="{9D8B030D-6E8A-4147-A177-3AD203B41FA5}">
                      <a16:colId xmlns:a16="http://schemas.microsoft.com/office/drawing/2014/main" val="3893428158"/>
                    </a:ext>
                  </a:extLst>
                </a:gridCol>
              </a:tblGrid>
              <a:tr h="61692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Context, Communication, Culture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Key ideas (GRAMMAR)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PHONICS </a:t>
                      </a:r>
                      <a:b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- Sound-symbol correspondence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VOCABULARY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National Curriculum </a:t>
                      </a:r>
                      <a:r>
                        <a:rPr lang="en-GB" sz="1100" b="1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PoS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End of Unit </a:t>
                      </a: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026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Unit 8 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(W1-6)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Describing things and people</a:t>
                      </a:r>
                    </a:p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Describing pictures 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at the zoo 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favourites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ages, states</a:t>
                      </a: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my birthday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favourites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states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highlight>
                          <a:srgbClr val="FF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being (2)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Singular definite and indefinite articles (revisit)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Postnominal adjective agreement (revisit)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Subject pronouns for clarity and emphasis  –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yo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tú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él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ella</a:t>
                      </a: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Possessive adjectives 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mi,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tu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of 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de </a:t>
                      </a: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for possession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Noun + </a:t>
                      </a:r>
                      <a:r>
                        <a:rPr lang="en-GB" sz="1100" b="1" u="none" strike="noStrik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favorito</a:t>
                      </a:r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/a</a:t>
                      </a: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preferido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/a</a:t>
                      </a:r>
                      <a:endParaRPr lang="en-GB" sz="1100" b="0" u="none" strike="noStrike" dirty="0">
                        <a:solidFill>
                          <a:srgbClr val="1F4E79"/>
                        </a:solidFill>
                        <a:effectLst/>
                        <a:highlight>
                          <a:srgbClr val="FFFF00"/>
                        </a:highlight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Tener </a:t>
                      </a: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meaning ‘be’ for </a:t>
                      </a:r>
                      <a:r>
                        <a:rPr lang="en-GB" sz="1100" b="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age</a:t>
                      </a: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and </a:t>
                      </a: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states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[j]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ge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gi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ge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gi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vs [ga] [go]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gu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gue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gui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SSC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[n] [ñ]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Range of nouns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Range of adjectives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Numbers 1-12 </a:t>
                      </a: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(revisit)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Months of the year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hunger, thirst, right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heat, cold, fear, tiredness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simple sentences and show understanding (L1/R1)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describe things and people (S2/3)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simple information questions about what things are like and when (S1(a)/G4)</a:t>
                      </a:r>
                    </a:p>
                    <a:p>
                      <a:pPr marL="180975" marR="0" lvl="0" indent="-952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singular m/f nouns with definite &amp; indefinite articles, and possessive adjectives (G2)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regular singular m/f adjectives after </a:t>
                      </a:r>
                      <a:r>
                        <a:rPr lang="en-GB" sz="105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ser </a:t>
                      </a: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(G3)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a dictionary (R5)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756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Unit 9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(W7-9)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Expressing likes and saying what I and others do</a:t>
                      </a:r>
                    </a:p>
                    <a:p>
                      <a:pPr marL="273050" lvl="0" indent="-1857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u="none" strike="noStrike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opinions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end of term show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my dad’s work</a:t>
                      </a:r>
                      <a:endParaRPr lang="en-GB" sz="1100" u="none" strike="noStrike" kern="12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0975" lvl="0" indent="-9366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 the summer</a:t>
                      </a:r>
                    </a:p>
                    <a:p>
                      <a:pPr marL="180975" lvl="0" indent="-9366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my mum’s work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3" marR="0" lvl="1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likes &amp; dislikes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Plural definite article 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los, las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of definite article after verbs of opinion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–AR and –ER verbs</a:t>
                      </a:r>
                    </a:p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[r]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rr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[v] [b]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[h]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Range of –AR and –ER verbs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Range of plural nouns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100" u="none" strike="noStrike" kern="12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simple sentences and show understanding (L1/R1)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say what I and others like (S1(b)/S2/3)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simple questions to say what I and others like (S1(a)/G4)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from memory (W1), describe actions, things (W3)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plural m/f nouns with definite articles (G2)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5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Unit 10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(W10-11)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Assessments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key ideas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SSC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vocabulary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show evidence of L1, L2, R1, R3, S1(a), S2, S3, W1, G2, G3, G4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638632"/>
                  </a:ext>
                </a:extLst>
              </a:tr>
              <a:tr h="7794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Unit 11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(W12-13)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lvl="0" indent="-9366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Hungry Caterpillar </a:t>
                      </a:r>
                    </a:p>
                    <a:p>
                      <a:pPr marL="180975" lvl="0" indent="-9366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 </a:t>
                      </a:r>
                      <a:r>
                        <a:rPr lang="en-GB" sz="1100" u="none" strike="noStrike" kern="1200" dirty="0" err="1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poema</a:t>
                      </a:r>
                      <a:endParaRPr lang="en-GB" sz="1100" u="none" strike="noStrike" kern="1200" dirty="0">
                        <a:solidFill>
                          <a:srgbClr val="1F4E79"/>
                        </a:solidFill>
                        <a:effectLst/>
                        <a:highlight>
                          <a:srgbClr val="FFFF00"/>
                        </a:highligh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key ideas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SSC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vocabulary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join in with simple songs and rhymes (L1/R2)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appreciate stories, songs, poems and rhymes in the language (R2), understand new words (R4), adapt (W2)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a dictionary (R5)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358836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CB89304-69D9-4B42-8AE7-35CAAC69B2A6}"/>
              </a:ext>
            </a:extLst>
          </p:cNvPr>
          <p:cNvSpPr txBox="1"/>
          <p:nvPr/>
        </p:nvSpPr>
        <p:spPr>
          <a:xfrm>
            <a:off x="-1" y="22429"/>
            <a:ext cx="11477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Vocabulary and contexts are different in the </a:t>
            </a:r>
            <a:r>
              <a:rPr kumimoji="0" lang="en-GB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Rojo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and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Amarillo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years; grammar and phonics are the same.</a:t>
            </a:r>
          </a:p>
        </p:txBody>
      </p:sp>
    </p:spTree>
    <p:extLst>
      <p:ext uri="{BB962C8B-B14F-4D97-AF65-F5344CB8AC3E}">
        <p14:creationId xmlns:p14="http://schemas.microsoft.com/office/powerpoint/2010/main" val="2997208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4CCA4FD4-413A-47A6-BEF8-CFA330C4A6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8371" y="0"/>
            <a:ext cx="1074825" cy="76154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F452F03-F339-4D61-9B6E-3CD5FB770E2C}"/>
              </a:ext>
            </a:extLst>
          </p:cNvPr>
          <p:cNvSpPr txBox="1">
            <a:spLocks/>
          </p:cNvSpPr>
          <p:nvPr/>
        </p:nvSpPr>
        <p:spPr>
          <a:xfrm>
            <a:off x="0" y="380774"/>
            <a:ext cx="10515600" cy="3359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Spanish Y5/6 scheme of work overview: Term 1</a:t>
            </a:r>
          </a:p>
        </p:txBody>
      </p:sp>
      <p:graphicFrame>
        <p:nvGraphicFramePr>
          <p:cNvPr id="6" name="Table 5" descr="showing the context, grammar, phonics and vocabularly covered in year 7 French terms 1.1 and 1.2. ">
            <a:extLst>
              <a:ext uri="{FF2B5EF4-FFF2-40B4-BE49-F238E27FC236}">
                <a16:creationId xmlns:a16="http://schemas.microsoft.com/office/drawing/2014/main" id="{F86C8357-2959-4A07-80BF-2C245ABBCF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449074"/>
              </p:ext>
            </p:extLst>
          </p:nvPr>
        </p:nvGraphicFramePr>
        <p:xfrm>
          <a:off x="0" y="743261"/>
          <a:ext cx="12200351" cy="6132060"/>
        </p:xfrm>
        <a:graphic>
          <a:graphicData uri="http://schemas.openxmlformats.org/drawingml/2006/table">
            <a:tbl>
              <a:tblPr firstRow="1"/>
              <a:tblGrid>
                <a:gridCol w="638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6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70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1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82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58225">
                  <a:extLst>
                    <a:ext uri="{9D8B030D-6E8A-4147-A177-3AD203B41FA5}">
                      <a16:colId xmlns:a16="http://schemas.microsoft.com/office/drawing/2014/main" val="3893428158"/>
                    </a:ext>
                  </a:extLst>
                </a:gridCol>
              </a:tblGrid>
              <a:tr h="53440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Context, Communication, Culture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Key ideas (GRAMMAR)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PHONICS </a:t>
                      </a:r>
                      <a:b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- Sound-symbol correspondence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VOCABULARY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National Curriculum </a:t>
                      </a:r>
                      <a:r>
                        <a:rPr lang="en-GB" sz="1100" b="1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PoS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End of Unit </a:t>
                      </a: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754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 1 </a:t>
                      </a: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(W1-7)</a:t>
                      </a:r>
                      <a:endParaRPr lang="en-GB" sz="105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Describing me and others</a:t>
                      </a:r>
                    </a:p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05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80975" lvl="0" indent="-93663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in class</a:t>
                      </a:r>
                    </a:p>
                    <a:p>
                      <a:pPr marL="180975" lvl="0" indent="-93663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people and friends</a:t>
                      </a:r>
                    </a:p>
                    <a:p>
                      <a:pPr marL="180975" lvl="0" indent="-93663">
                        <a:lnSpc>
                          <a:spcPct val="150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birthdays, dates,</a:t>
                      </a:r>
                    </a:p>
                    <a:p>
                      <a:pPr marL="180975" lvl="0" indent="-93663">
                        <a:lnSpc>
                          <a:spcPct val="150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Día de los Muertos,  </a:t>
                      </a:r>
                    </a:p>
                    <a:p>
                      <a:pPr marL="180975" lvl="0" indent="-93663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concerts &amp; celebrations, events</a:t>
                      </a:r>
                    </a:p>
                    <a:p>
                      <a:pPr marL="180975" lvl="0" indent="-93663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Sports Day</a:t>
                      </a:r>
                      <a:endParaRPr lang="en-GB" sz="1050" dirty="0">
                        <a:solidFill>
                          <a:srgbClr val="002060"/>
                        </a:solidFill>
                        <a:effectLst/>
                        <a:highlight>
                          <a:srgbClr val="00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being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Essential verb: to be, being – 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ESTAR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we are – </a:t>
                      </a:r>
                      <a:r>
                        <a:rPr lang="en-GB" sz="110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estamos</a:t>
                      </a:r>
                      <a:endParaRPr lang="en-GB" sz="110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they are – </a:t>
                      </a:r>
                      <a:r>
                        <a:rPr lang="en-GB" sz="110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están</a:t>
                      </a:r>
                      <a:endParaRPr lang="en-GB" sz="110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Essential verb: to be, being – 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SER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we are – </a:t>
                      </a:r>
                      <a:r>
                        <a:rPr lang="en-GB" sz="110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somos</a:t>
                      </a:r>
                      <a:endParaRPr lang="en-GB" sz="110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they are – </a:t>
                      </a:r>
                      <a:r>
                        <a:rPr lang="en-GB" sz="11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son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Regular adjective agreement for masculine/feminine (plural)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Information questions (¿</a:t>
                      </a:r>
                      <a:r>
                        <a:rPr lang="en-GB" sz="1050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quién</a:t>
                      </a: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? ¿</a:t>
                      </a:r>
                      <a:r>
                        <a:rPr lang="en-GB" sz="1050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cuándo</a:t>
                      </a: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? ¿</a:t>
                      </a:r>
                      <a:r>
                        <a:rPr lang="en-GB" sz="1050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cuál</a:t>
                      </a: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?)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Vowels [a] [e] [i] [o] [u]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Consonant vowel syllables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Strong vowels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Weak vowels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Verb </a:t>
                      </a:r>
                      <a:r>
                        <a:rPr lang="en-GB" sz="105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estar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05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(plural)</a:t>
                      </a:r>
                      <a:endParaRPr lang="en-GB" sz="105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Verb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ser </a:t>
                      </a:r>
                      <a:r>
                        <a:rPr lang="en-GB" sz="105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(plural)</a:t>
                      </a:r>
                      <a:endParaRPr lang="en-GB" sz="105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Range of adjectives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Numbers 1-31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Months</a:t>
                      </a:r>
                    </a:p>
                    <a:p>
                      <a:pPr marL="171450" lvl="0" indent="-8413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05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transcribe (L2) and sound out (R3) new words with target SSC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sentences and show understanding (L1/R1)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describe people (S2/3)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simple yes/no questions about </a:t>
                      </a:r>
                      <a:r>
                        <a:rPr lang="en-GB" sz="10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beingand</a:t>
                      </a: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when things take place (S1(a)/G4)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from memory (W1), adapt (W2) and describe people (W3)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regular singular and plural m/f adjectives after </a:t>
                      </a:r>
                      <a:r>
                        <a:rPr lang="en-GB" sz="1000" b="1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estar</a:t>
                      </a:r>
                      <a:r>
                        <a:rPr lang="en-GB" sz="10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000" b="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&amp; </a:t>
                      </a:r>
                      <a:r>
                        <a:rPr lang="en-GB" sz="10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ser</a:t>
                      </a: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(G3) and time adverbs (G5)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635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 2</a:t>
                      </a:r>
                      <a:b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(W8-12)</a:t>
                      </a:r>
                      <a:endParaRPr lang="en-GB" sz="105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5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Saying what I and others have</a:t>
                      </a:r>
                    </a:p>
                    <a:p>
                      <a:pPr marL="87312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050" u="none" strike="noStrike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5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at school, at home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family, teachers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 town, cities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celebrities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462" marR="0" lvl="1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having</a:t>
                      </a:r>
                      <a:b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Essential verb: to have, having – 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TENER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1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we have – </a:t>
                      </a:r>
                      <a:r>
                        <a:rPr lang="en-GB" sz="110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tenemos</a:t>
                      </a:r>
                      <a:endParaRPr lang="en-GB" sz="110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they have – </a:t>
                      </a:r>
                      <a:r>
                        <a:rPr lang="en-GB" sz="110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tienen</a:t>
                      </a:r>
                      <a:endParaRPr lang="en-GB" sz="110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Indefinite articles (singular &amp; plural)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Post-nominal</a:t>
                      </a:r>
                      <a:r>
                        <a:rPr lang="en-GB" sz="105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adjective gender agreement (singular &amp; plural)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Negation (no)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Yes/no questions with raised intonation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Revisit all vowels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[ca] [co] [cu]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[</a:t>
                      </a:r>
                      <a:r>
                        <a:rPr lang="en-GB" sz="105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ce</a:t>
                      </a: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] [ci]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[z]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[</a:t>
                      </a:r>
                      <a:r>
                        <a:rPr lang="en-GB" sz="105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05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Verb </a:t>
                      </a:r>
                      <a:r>
                        <a:rPr lang="en-GB" sz="1050" b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tener</a:t>
                      </a:r>
                      <a:r>
                        <a:rPr lang="en-GB" sz="105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50" b="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(plural)</a:t>
                      </a:r>
                      <a:endParaRPr lang="en-GB" sz="1050" b="1" u="none" strike="noStrike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school &amp; home nouns</a:t>
                      </a: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places in town</a:t>
                      </a: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prepositions of place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face, hair &amp; eyes</a:t>
                      </a: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050" u="none" strike="noStrike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sentences and show understanding (L1/R1)</a:t>
                      </a:r>
                    </a:p>
                    <a:p>
                      <a:pPr marL="258762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say what I and others have and describe physical appearance (S2/3)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memory (W1), adapt (W2)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singular and plural m/f nouns (G2) with indefinite and definite articles (G1)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prepositions of place (G5)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84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Unit 3</a:t>
                      </a:r>
                      <a:b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(W13-14)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Revision/</a:t>
                      </a:r>
                      <a:b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Assessment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Villancicos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 </a:t>
                      </a:r>
                      <a:r>
                        <a:rPr lang="en-GB" sz="1050" u="none" strike="noStrike" kern="12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Gordo</a:t>
                      </a:r>
                      <a:endParaRPr lang="en-GB" sz="1050" u="none" strike="noStrike" kern="1200" dirty="0">
                        <a:solidFill>
                          <a:schemeClr val="bg1"/>
                        </a:solidFill>
                        <a:effectLst/>
                        <a:highlight>
                          <a:srgbClr val="07ACE8"/>
                        </a:highligh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Los Reyes </a:t>
                      </a:r>
                      <a:r>
                        <a:rPr lang="en-GB" sz="1050" u="none" strike="noStrike" kern="1200" dirty="0" err="1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Magos</a:t>
                      </a:r>
                      <a:endParaRPr lang="en-GB" sz="1050" u="none" strike="noStrike" kern="1200" dirty="0">
                        <a:solidFill>
                          <a:srgbClr val="002060"/>
                        </a:solidFill>
                        <a:effectLst/>
                        <a:highlight>
                          <a:srgbClr val="00FF00"/>
                        </a:highligh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key ideas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Revisit SSC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Revisit vocabulary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show evidence of L1, L2, R1, R3, S1(a), S2, W1, G1, G3, G4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join in with simple songs and rhymes (L1)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appreciate stories, songs, poems and rhymes in the language (R2), understand new words (R4), adapt (W2)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63863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CB89304-69D9-4B42-8AE7-35CAAC69B2A6}"/>
              </a:ext>
            </a:extLst>
          </p:cNvPr>
          <p:cNvSpPr txBox="1"/>
          <p:nvPr/>
        </p:nvSpPr>
        <p:spPr>
          <a:xfrm>
            <a:off x="-1" y="22429"/>
            <a:ext cx="11477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Vocabulary and contexts are different in the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Azul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and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Verde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years; grammar and phonics are the same.</a:t>
            </a:r>
          </a:p>
        </p:txBody>
      </p:sp>
    </p:spTree>
    <p:extLst>
      <p:ext uri="{BB962C8B-B14F-4D97-AF65-F5344CB8AC3E}">
        <p14:creationId xmlns:p14="http://schemas.microsoft.com/office/powerpoint/2010/main" val="3670300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4CCA4FD4-413A-47A6-BEF8-CFA330C4A6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8371" y="0"/>
            <a:ext cx="1074825" cy="76154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F452F03-F339-4D61-9B6E-3CD5FB770E2C}"/>
              </a:ext>
            </a:extLst>
          </p:cNvPr>
          <p:cNvSpPr txBox="1">
            <a:spLocks/>
          </p:cNvSpPr>
          <p:nvPr/>
        </p:nvSpPr>
        <p:spPr>
          <a:xfrm>
            <a:off x="0" y="380774"/>
            <a:ext cx="10515600" cy="3359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Spanish Y5/6 scheme of work overview: Term 2</a:t>
            </a:r>
          </a:p>
        </p:txBody>
      </p:sp>
      <p:graphicFrame>
        <p:nvGraphicFramePr>
          <p:cNvPr id="6" name="Table 5" descr="showing the context, grammar, phonics and vocabularly covered in year 7 French terms 1.1 and 1.2. ">
            <a:extLst>
              <a:ext uri="{FF2B5EF4-FFF2-40B4-BE49-F238E27FC236}">
                <a16:creationId xmlns:a16="http://schemas.microsoft.com/office/drawing/2014/main" id="{F86C8357-2959-4A07-80BF-2C245ABBCF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413087"/>
              </p:ext>
            </p:extLst>
          </p:nvPr>
        </p:nvGraphicFramePr>
        <p:xfrm>
          <a:off x="0" y="743261"/>
          <a:ext cx="12200351" cy="6133968"/>
        </p:xfrm>
        <a:graphic>
          <a:graphicData uri="http://schemas.openxmlformats.org/drawingml/2006/table">
            <a:tbl>
              <a:tblPr firstRow="1"/>
              <a:tblGrid>
                <a:gridCol w="638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4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90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05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58225">
                  <a:extLst>
                    <a:ext uri="{9D8B030D-6E8A-4147-A177-3AD203B41FA5}">
                      <a16:colId xmlns:a16="http://schemas.microsoft.com/office/drawing/2014/main" val="3893428158"/>
                    </a:ext>
                  </a:extLst>
                </a:gridCol>
              </a:tblGrid>
              <a:tr h="53440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Context, Communication, Culture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Key ideas (GRAMMAR)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PHONICS </a:t>
                      </a:r>
                      <a:b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- Sound-symbol correspondence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VOCABULARY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National Curriculum </a:t>
                      </a:r>
                      <a:r>
                        <a:rPr lang="en-GB" sz="1100" b="1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PoS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End of Unit </a:t>
                      </a: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754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Unit 4 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(W1-6)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Saying what I and others do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Customs (Las </a:t>
                      </a:r>
                      <a:r>
                        <a:rPr lang="en-GB" sz="1100" u="none" strike="noStrik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Fallas</a:t>
                      </a: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in language class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volunteering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break time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on a farm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my room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Traditions (</a:t>
                      </a:r>
                      <a:r>
                        <a:rPr lang="en-GB" sz="1100" u="none" strike="noStrike" dirty="0" err="1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Nochevieja</a:t>
                      </a: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u="none" strike="noStrike" dirty="0" err="1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Año</a:t>
                      </a: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 Nuevo)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in school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at the weekend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free time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packing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highlight>
                          <a:srgbClr val="00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doing </a:t>
                      </a:r>
                      <a:r>
                        <a:rPr lang="en-GB" sz="105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(we, they)</a:t>
                      </a:r>
                      <a:endParaRPr lang="en-GB" sz="1100" b="0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regular AR verbs (plural)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regular ER verbs (plural)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yes/no questions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negation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 (no)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Plural possessive adjectives 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mis,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tus</a:t>
                      </a:r>
                      <a:b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SSC [l]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ll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SSC [ga] [go]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gu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Stress pattern 1</a:t>
                      </a:r>
                    </a:p>
                    <a:p>
                      <a:pPr marL="180975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Stress pattern 2</a:t>
                      </a:r>
                    </a:p>
                    <a:p>
                      <a:pPr marL="180975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Stress pattern 3</a:t>
                      </a:r>
                    </a:p>
                    <a:p>
                      <a:pPr marL="180975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SSC [que] [qui]</a:t>
                      </a:r>
                    </a:p>
                    <a:p>
                      <a:pPr marL="180975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Range of –AR and –ER verbs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Range of high-frequency nouns related to festivals and celebrations, free time and life at home and school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Adverbs of frequency &amp; location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transcribe (L2) and sound out (R3) new words with target SSC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sentences and show understanding (L1/R1)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say what people do (plural persons) (S2/3)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longer yes/no questions about doing (S1(a)/G4)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from memory (W1), adapt (W2) and describe actions (W3)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plural –AR and –ER verb forms in questions, in affirmative and negative statements (G4)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635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Unit 5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(W7-9)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Saying where you’re going and what there is there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Oviedol</a:t>
                      </a:r>
                      <a:endParaRPr lang="en-GB" sz="1100" u="none" strike="noStrike" kern="1200" dirty="0">
                        <a:solidFill>
                          <a:schemeClr val="bg1"/>
                        </a:solidFill>
                        <a:effectLst/>
                        <a:highlight>
                          <a:srgbClr val="07ACE8"/>
                        </a:highligh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compass points (Spain)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Madrid</a:t>
                      </a:r>
                    </a:p>
                    <a:p>
                      <a:pPr marL="85725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None/>
                      </a:pPr>
                      <a:endParaRPr lang="en-GB" sz="1100" u="none" strike="noStrike" kern="1200" dirty="0">
                        <a:solidFill>
                          <a:schemeClr val="bg1"/>
                        </a:solidFill>
                        <a:effectLst/>
                        <a:highlight>
                          <a:srgbClr val="07ACE8"/>
                        </a:highligh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0975" lvl="0" indent="-9048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Badajoz town/village</a:t>
                      </a:r>
                    </a:p>
                    <a:p>
                      <a:pPr marL="180975" lvl="0" indent="-9048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physical geography (Peru)</a:t>
                      </a:r>
                    </a:p>
                    <a:p>
                      <a:pPr marL="180975" lvl="0" indent="-9048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Córdoba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462" marR="0" lvl="1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going 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Essential verb:</a:t>
                      </a:r>
                      <a:b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to go, going – 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IR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go –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voy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you go – 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vas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he goes –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va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she goes –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va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Preposition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 a (al, a la)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marR="0" lvl="0" indent="-95250" algn="l" defTabSz="6858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[n] [ñ]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[v] [b]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[r]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rr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Verb </a:t>
                      </a:r>
                      <a:r>
                        <a:rPr lang="en-GB" sz="1100" b="1" u="none" strike="noStrike" kern="12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ir</a:t>
                      </a:r>
                      <a:endParaRPr lang="en-GB" sz="1100" b="1" u="none" strike="noStrike" kern="12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Numbers 1-31 (revisit)</a:t>
                      </a: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cardinal points</a:t>
                      </a: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nouns and proper nouns for places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sentences and show understanding (L1/R1)</a:t>
                      </a:r>
                    </a:p>
                    <a:p>
                      <a:pPr marL="258762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say where I and others go (S2/3)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from memory (W1), adapt (W2) and describe actions (W3)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prepositions of place (G5) accurately with articles (G1)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84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Unit 6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(W10-11)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Revision / assessment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Easter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key ideas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SSC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vocabulary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show evidence of </a:t>
                      </a: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L1, L2, R1, R3, S1(a), S2, W1, G1, G2, G4, G5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join in with simple songs and rhymes (L1/R2)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63863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CB89304-69D9-4B42-8AE7-35CAAC69B2A6}"/>
              </a:ext>
            </a:extLst>
          </p:cNvPr>
          <p:cNvSpPr txBox="1"/>
          <p:nvPr/>
        </p:nvSpPr>
        <p:spPr>
          <a:xfrm>
            <a:off x="-1" y="22429"/>
            <a:ext cx="11477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Vocabulary and contexts are different in the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Azul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and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Verde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years; grammar and phonics are the same.</a:t>
            </a:r>
          </a:p>
        </p:txBody>
      </p:sp>
    </p:spTree>
    <p:extLst>
      <p:ext uri="{BB962C8B-B14F-4D97-AF65-F5344CB8AC3E}">
        <p14:creationId xmlns:p14="http://schemas.microsoft.com/office/powerpoint/2010/main" val="2968488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4CCA4FD4-413A-47A6-BEF8-CFA330C4A6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8371" y="0"/>
            <a:ext cx="1074825" cy="76154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F452F03-F339-4D61-9B6E-3CD5FB770E2C}"/>
              </a:ext>
            </a:extLst>
          </p:cNvPr>
          <p:cNvSpPr txBox="1">
            <a:spLocks/>
          </p:cNvSpPr>
          <p:nvPr/>
        </p:nvSpPr>
        <p:spPr>
          <a:xfrm>
            <a:off x="0" y="380774"/>
            <a:ext cx="10515600" cy="3359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Spanish Y5/6 scheme of work overview: Term 3</a:t>
            </a:r>
          </a:p>
        </p:txBody>
      </p:sp>
      <p:graphicFrame>
        <p:nvGraphicFramePr>
          <p:cNvPr id="6" name="Table 5" descr="showing the context, grammar, phonics and vocabularly covered in year 7 French terms 1.1 and 1.2. ">
            <a:extLst>
              <a:ext uri="{FF2B5EF4-FFF2-40B4-BE49-F238E27FC236}">
                <a16:creationId xmlns:a16="http://schemas.microsoft.com/office/drawing/2014/main" id="{F86C8357-2959-4A07-80BF-2C245ABBCF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89881"/>
              </p:ext>
            </p:extLst>
          </p:nvPr>
        </p:nvGraphicFramePr>
        <p:xfrm>
          <a:off x="0" y="717863"/>
          <a:ext cx="12200351" cy="6146545"/>
        </p:xfrm>
        <a:graphic>
          <a:graphicData uri="http://schemas.openxmlformats.org/drawingml/2006/table">
            <a:tbl>
              <a:tblPr firstRow="1"/>
              <a:tblGrid>
                <a:gridCol w="638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4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37451">
                  <a:extLst>
                    <a:ext uri="{9D8B030D-6E8A-4147-A177-3AD203B41FA5}">
                      <a16:colId xmlns:a16="http://schemas.microsoft.com/office/drawing/2014/main" val="3893428158"/>
                    </a:ext>
                  </a:extLst>
                </a:gridCol>
              </a:tblGrid>
              <a:tr h="59959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Context, Communication, Culture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Key ideas (GRAMMAR)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PHONICS </a:t>
                      </a:r>
                      <a:b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- Sound-symbol correspondence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VOCABULARY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National Curriculum </a:t>
                      </a:r>
                      <a:r>
                        <a:rPr lang="en-GB" sz="1100" b="1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PoS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End of Unit </a:t>
                      </a: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0312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Unit 7 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(W1-6)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Saying what I and others do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activities at home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preparing a party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weather &amp; seasons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La Tomatina (Spain)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Fiestas </a:t>
                      </a:r>
                      <a:r>
                        <a:rPr lang="en-GB" sz="1100" u="none" strike="noStrik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Patrias</a:t>
                      </a: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, Inti </a:t>
                      </a:r>
                      <a:r>
                        <a:rPr lang="en-GB" sz="1100" u="none" strike="noStrik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Raymi</a:t>
                      </a: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 (Peru)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physical geography (Spain)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a party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in my free time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weather and activities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Feria de Abril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Las </a:t>
                      </a:r>
                      <a:r>
                        <a:rPr lang="en-GB" sz="1100" u="none" strike="noStrike" dirty="0" err="1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Fallas</a:t>
                      </a: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highlight>
                          <a:srgbClr val="00FF00"/>
                        </a:highlight>
                        <a:latin typeface="Century Gothic" panose="020B0502020202020204" pitchFamily="34" charset="0"/>
                      </a:endParaRP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physical geography (Mexico)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doing (I, you, s/he)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Essential verb: </a:t>
                      </a:r>
                      <a:b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to do, make – 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HACER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do, make –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hago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you do, make –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haces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s/he does –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hace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hace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(weather)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using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mucho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&amp;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todo</a:t>
                      </a: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Silent final consonants [SFC] – t, s, d, x or 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SFe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[ç] (and soft ‘c’)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[-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tion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[-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ien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[-s-]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qu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Verb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hacer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(singular)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activity nouns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seasons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sports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numbers 16-31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transcribe (L2) and sound out (R3) new words with target SSC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sentences and show understanding (L1/R1)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and some longer sentences to describe actions (S2/3)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short and longer information questions (S1(a)/G4)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from memory (W1), adapt (W2) and describe weather and actions (W3)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singular forms of </a:t>
                      </a:r>
                      <a:r>
                        <a:rPr lang="en-GB" sz="1000" b="1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hacer</a:t>
                      </a:r>
                      <a:r>
                        <a:rPr lang="en-GB" sz="10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000" b="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in questions and statements </a:t>
                      </a: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(G4)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368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Unit 8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(W7-9)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Expressing likes and actions</a:t>
                      </a:r>
                    </a:p>
                    <a:p>
                      <a:pPr marL="258762" lvl="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household chores</a:t>
                      </a:r>
                    </a:p>
                    <a:p>
                      <a:pPr marL="258762" lvl="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 school</a:t>
                      </a:r>
                    </a:p>
                    <a:p>
                      <a:pPr marL="258762" lvl="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travelling around Spain</a:t>
                      </a:r>
                      <a:endParaRPr lang="en-GB" sz="1100" b="0" u="none" strike="noStrike" kern="12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258762" lvl="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learning languages</a:t>
                      </a:r>
                    </a:p>
                    <a:p>
                      <a:pPr marL="258762" lvl="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on holiday</a:t>
                      </a:r>
                    </a:p>
                    <a:p>
                      <a:pPr marL="258762" lvl="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 Spanish class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462" marR="0" lvl="1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doing (we, they)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-AR and –ER verbs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2-verb structures: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amar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odiar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b="1" u="none" strike="noStrik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deber</a:t>
                      </a:r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querer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poder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highlight>
                          <a:srgbClr val="00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marR="0" lvl="0" indent="-95250" algn="l" defTabSz="6858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[j] (and soft ‘g’)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[h]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several SSC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range of –AR and –ER verbs </a:t>
                      </a: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(plural)</a:t>
                      </a:r>
                      <a:endParaRPr lang="en-GB" sz="1100" b="1" u="none" strike="noStrike" kern="12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Verbs </a:t>
                      </a:r>
                      <a:r>
                        <a:rPr lang="en-GB" sz="1100" b="1" u="none" strike="noStrike" kern="12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deber</a:t>
                      </a: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100" b="1" u="none" strike="noStrike" kern="12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querer</a:t>
                      </a: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100" b="1" u="none" strike="noStrike" kern="12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poder</a:t>
                      </a: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(singular)</a:t>
                      </a: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range of vocabulary for tasks at home and away and in school</a:t>
                      </a:r>
                      <a:endParaRPr lang="en-GB" sz="1100" u="none" strike="noStrike" kern="12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sentences and show understanding (L1/R1)</a:t>
                      </a:r>
                    </a:p>
                    <a:p>
                      <a:pPr marL="258762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and longer sentences to say what I and others do, like/dislike doing and want to, have to or can do (S2/3)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memory (W1), adapt (W2), describe actions, likes and dislikes, wants, ability and obligation (W3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11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Unit 9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(W10-13)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Revision/assessment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Quiero</a:t>
                      </a:r>
                      <a:r>
                        <a:rPr lang="en-GB" sz="110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u="none" strike="noStrike" kern="12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ver</a:t>
                      </a:r>
                      <a:r>
                        <a:rPr lang="en-GB" sz="110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una </a:t>
                      </a:r>
                      <a:r>
                        <a:rPr lang="en-GB" sz="1100" u="none" strike="noStrike" kern="12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vaca</a:t>
                      </a:r>
                      <a:r>
                        <a:rPr lang="en-GB" sz="110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La plaza </a:t>
                      </a:r>
                      <a:r>
                        <a:rPr lang="en-GB" sz="1100" u="none" strike="noStrike" kern="1200" dirty="0" err="1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tiene</a:t>
                      </a: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una </a:t>
                      </a:r>
                      <a:r>
                        <a:rPr lang="en-GB" sz="1100" u="none" strike="noStrike" kern="1200" dirty="0" err="1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torre</a:t>
                      </a:r>
                      <a:endParaRPr lang="en-GB" sz="1100" u="none" strike="noStrike" kern="1200" dirty="0">
                        <a:solidFill>
                          <a:srgbClr val="1F4E79"/>
                        </a:solidFill>
                        <a:effectLst/>
                        <a:highlight>
                          <a:srgbClr val="00FF00"/>
                        </a:highligh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key ideas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SSC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vocabulary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7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show evidence of L1, L2, R1, R3, S1(a), S2, S3, W1, W2, W3, G1, G4, G5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7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join in with simple songs and rhymes (L1/R2)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7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appreciate stories, songs, poems and rhymes in the language (R2), understand new words (R4), adapt (W2)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7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a dictionary (R5)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63863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CB89304-69D9-4B42-8AE7-35CAAC69B2A6}"/>
              </a:ext>
            </a:extLst>
          </p:cNvPr>
          <p:cNvSpPr txBox="1"/>
          <p:nvPr/>
        </p:nvSpPr>
        <p:spPr>
          <a:xfrm>
            <a:off x="-1" y="22429"/>
            <a:ext cx="11477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Vocabulary and contexts are different in the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Azul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and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Verde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years; grammar and phonics are the same.</a:t>
            </a:r>
          </a:p>
        </p:txBody>
      </p:sp>
    </p:spTree>
    <p:extLst>
      <p:ext uri="{BB962C8B-B14F-4D97-AF65-F5344CB8AC3E}">
        <p14:creationId xmlns:p14="http://schemas.microsoft.com/office/powerpoint/2010/main" val="2620341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EA705D7-848F-4B6E-8A21-849FBCDB8BA2}"/>
              </a:ext>
            </a:extLst>
          </p:cNvPr>
          <p:cNvGraphicFramePr>
            <a:graphicFrameLocks noGrp="1"/>
          </p:cNvGraphicFramePr>
          <p:nvPr/>
        </p:nvGraphicFramePr>
        <p:xfrm>
          <a:off x="149267" y="485341"/>
          <a:ext cx="7742130" cy="56649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5445">
                  <a:extLst>
                    <a:ext uri="{9D8B030D-6E8A-4147-A177-3AD203B41FA5}">
                      <a16:colId xmlns:a16="http://schemas.microsoft.com/office/drawing/2014/main" val="3204978919"/>
                    </a:ext>
                  </a:extLst>
                </a:gridCol>
                <a:gridCol w="6826685">
                  <a:extLst>
                    <a:ext uri="{9D8B030D-6E8A-4147-A177-3AD203B41FA5}">
                      <a16:colId xmlns:a16="http://schemas.microsoft.com/office/drawing/2014/main" val="3553584339"/>
                    </a:ext>
                  </a:extLst>
                </a:gridCol>
              </a:tblGrid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r>
                        <a:rPr lang="en-GB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Key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KS2 Programme of Study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917728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L1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Listen attentively and show understanding by joining in and responding 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2187701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L2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Link the spelling, sound and meaning of words 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1196888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S1(a)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Ask and answer questions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631434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S1(b)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Express opinions and respond to those of others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9666692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S1(c)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Ask for clarification and help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1453094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S2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Speak in sentences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6570037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solidFill>
                            <a:srgbClr val="002060"/>
                          </a:solidFill>
                          <a:effectLst/>
                        </a:rPr>
                        <a:t>S3</a:t>
                      </a:r>
                      <a:endParaRPr lang="en-GB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Describe people, places, things and actions orally (to a range of audiences)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0975897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R1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Read and show understanding of words, phrases and simple texts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597129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R2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Appreciate stories, songs, poems and rhymes in the language 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9948374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solidFill>
                            <a:srgbClr val="002060"/>
                          </a:solidFill>
                          <a:effectLst/>
                        </a:rPr>
                        <a:t>R3</a:t>
                      </a:r>
                      <a:endParaRPr lang="en-GB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Read aloud with accurate pronunciation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1156775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solidFill>
                            <a:srgbClr val="002060"/>
                          </a:solidFill>
                          <a:effectLst/>
                        </a:rPr>
                        <a:t>R4</a:t>
                      </a:r>
                      <a:endParaRPr lang="en-GB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Understand new words that are introduced into familiar written material</a:t>
                      </a:r>
                      <a:endParaRPr lang="en-GB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907123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R5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Use a dictionary</a:t>
                      </a:r>
                      <a:endParaRPr lang="en-GB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646009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W1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Write words and phrases from memory 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748174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W2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Adapt phrases to create new sentences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4204699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solidFill>
                            <a:srgbClr val="002060"/>
                          </a:solidFill>
                          <a:effectLst/>
                        </a:rPr>
                        <a:t>W3</a:t>
                      </a:r>
                      <a:endParaRPr lang="en-GB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Describe people, places, things and actions in writing</a:t>
                      </a:r>
                      <a:endParaRPr lang="en-GB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2294272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G1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Gender of nouns - definite and indefinite articles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5313320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>
                          <a:solidFill>
                            <a:srgbClr val="002060"/>
                          </a:solidFill>
                          <a:effectLst/>
                        </a:rPr>
                        <a:t>G2</a:t>
                      </a:r>
                      <a:endParaRPr lang="en-GB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Singular and plural forms of nouns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5812560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>
                          <a:solidFill>
                            <a:srgbClr val="002060"/>
                          </a:solidFill>
                          <a:effectLst/>
                        </a:rPr>
                        <a:t>G3</a:t>
                      </a:r>
                      <a:endParaRPr lang="en-GB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Adjectives (place and agreement)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9160369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>
                          <a:solidFill>
                            <a:srgbClr val="002060"/>
                          </a:solidFill>
                          <a:effectLst/>
                        </a:rPr>
                        <a:t>G4</a:t>
                      </a:r>
                      <a:endParaRPr lang="en-GB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Conjugation of key verbs (and making verbs negative)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7226393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solidFill>
                            <a:srgbClr val="002060"/>
                          </a:solidFill>
                          <a:effectLst/>
                        </a:rPr>
                        <a:t>G5</a:t>
                      </a:r>
                      <a:endParaRPr lang="en-GB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Connectives and qualifiers, adverbs of time, prepositions of place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817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44349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F12DAB"/>
      </a:accent2>
      <a:accent3>
        <a:srgbClr val="85E862"/>
      </a:accent3>
      <a:accent4>
        <a:srgbClr val="75707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3" id="{7B126CF1-FD3D-4725-8822-6C53CDCC685F}" vid="{000B72A8-8EF6-4532-BB2E-3EB9C892E4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4901</TotalTime>
  <Words>3564</Words>
  <Application>Microsoft Office PowerPoint</Application>
  <PresentationFormat>Widescreen</PresentationFormat>
  <Paragraphs>539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Segoe Print</vt:lpstr>
      <vt:lpstr>Wingdings</vt:lpstr>
      <vt:lpstr>1_Office Theme</vt:lpstr>
      <vt:lpstr>Office Theme</vt:lpstr>
      <vt:lpstr>Spanish KS2 Scheme of 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French KS2 Scheme of Work</dc:title>
  <dc:creator>Rachel Hawkes</dc:creator>
  <cp:lastModifiedBy>Maura Furber</cp:lastModifiedBy>
  <cp:revision>76</cp:revision>
  <dcterms:created xsi:type="dcterms:W3CDTF">2023-06-12T04:20:23Z</dcterms:created>
  <dcterms:modified xsi:type="dcterms:W3CDTF">2023-10-02T13:05:54Z</dcterms:modified>
</cp:coreProperties>
</file>