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8"/>
  </p:notesMasterIdLst>
  <p:handoutMasterIdLst>
    <p:handoutMasterId r:id="rId29"/>
  </p:handoutMasterIdLst>
  <p:sldIdLst>
    <p:sldId id="256" r:id="rId2"/>
    <p:sldId id="258" r:id="rId3"/>
    <p:sldId id="304" r:id="rId4"/>
    <p:sldId id="299" r:id="rId5"/>
    <p:sldId id="273" r:id="rId6"/>
    <p:sldId id="270" r:id="rId7"/>
    <p:sldId id="276" r:id="rId8"/>
    <p:sldId id="296" r:id="rId9"/>
    <p:sldId id="277" r:id="rId10"/>
    <p:sldId id="280" r:id="rId11"/>
    <p:sldId id="298" r:id="rId12"/>
    <p:sldId id="261" r:id="rId13"/>
    <p:sldId id="282" r:id="rId14"/>
    <p:sldId id="262" r:id="rId15"/>
    <p:sldId id="291" r:id="rId16"/>
    <p:sldId id="300" r:id="rId17"/>
    <p:sldId id="307" r:id="rId18"/>
    <p:sldId id="301" r:id="rId19"/>
    <p:sldId id="302" r:id="rId20"/>
    <p:sldId id="303" r:id="rId21"/>
    <p:sldId id="263" r:id="rId22"/>
    <p:sldId id="286" r:id="rId23"/>
    <p:sldId id="289" r:id="rId24"/>
    <p:sldId id="290" r:id="rId25"/>
    <p:sldId id="306" r:id="rId26"/>
    <p:sldId id="264"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6384" autoAdjust="0"/>
  </p:normalViewPr>
  <p:slideViewPr>
    <p:cSldViewPr snapToGrid="0" snapToObjects="1">
      <p:cViewPr varScale="1">
        <p:scale>
          <a:sx n="43" d="100"/>
          <a:sy n="43" d="100"/>
        </p:scale>
        <p:origin x="163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E9F6B2E-1ECA-4184-A67D-4A201957B2B2}" type="datetimeFigureOut">
              <a:rPr lang="en-GB" smtClean="0"/>
              <a:t>07/02/2020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BB512A9-DD4F-4870-946C-305916ABBCAD}" type="slidenum">
              <a:rPr lang="en-GB" smtClean="0"/>
              <a:t>‹#›</a:t>
            </a:fld>
            <a:endParaRPr lang="en-GB"/>
          </a:p>
        </p:txBody>
      </p:sp>
    </p:spTree>
    <p:extLst>
      <p:ext uri="{BB962C8B-B14F-4D97-AF65-F5344CB8AC3E}">
        <p14:creationId xmlns:p14="http://schemas.microsoft.com/office/powerpoint/2010/main" val="147296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4F3A82-F637-1543-8C13-D12BDF0F499A}" type="datetimeFigureOut">
              <a:rPr lang="en-US" smtClean="0"/>
              <a:pPr/>
              <a:t>2/7/2020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167F53-BA33-7E40-958D-01A6607E9B7A}" type="slidenum">
              <a:rPr lang="en-US" smtClean="0"/>
              <a:pPr/>
              <a:t>‹#›</a:t>
            </a:fld>
            <a:endParaRPr lang="en-US"/>
          </a:p>
        </p:txBody>
      </p:sp>
    </p:spTree>
    <p:extLst>
      <p:ext uri="{BB962C8B-B14F-4D97-AF65-F5344CB8AC3E}">
        <p14:creationId xmlns:p14="http://schemas.microsoft.com/office/powerpoint/2010/main" val="42095150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are provided to help you lead the presentation.</a:t>
            </a:r>
          </a:p>
          <a:p>
            <a:r>
              <a:rPr lang="en-US" baseline="0" dirty="0"/>
              <a:t>Notes in italics are for your attention only.</a:t>
            </a:r>
            <a:endParaRPr lang="en-US"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a:t>
            </a:fld>
            <a:endParaRPr lang="en-US"/>
          </a:p>
        </p:txBody>
      </p:sp>
    </p:spTree>
    <p:extLst>
      <p:ext uri="{BB962C8B-B14F-4D97-AF65-F5344CB8AC3E}">
        <p14:creationId xmlns:p14="http://schemas.microsoft.com/office/powerpoint/2010/main" val="97218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0070C0"/>
                </a:solidFill>
                <a:latin typeface="Arial" charset="0"/>
              </a:rPr>
              <a:t>This is Fred.</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0070C0"/>
                </a:solidFill>
                <a:latin typeface="Arial" charset="0"/>
              </a:rPr>
              <a:t>He</a:t>
            </a:r>
            <a:r>
              <a:rPr lang="en-GB" baseline="0" dirty="0">
                <a:solidFill>
                  <a:srgbClr val="0070C0"/>
                </a:solidFill>
                <a:latin typeface="Arial" charset="0"/>
              </a:rPr>
              <a:t> </a:t>
            </a:r>
            <a:r>
              <a:rPr lang="en-GB" dirty="0">
                <a:solidFill>
                  <a:srgbClr val="0070C0"/>
                </a:solidFill>
                <a:latin typeface="Arial" charset="0"/>
              </a:rPr>
              <a:t>is</a:t>
            </a:r>
            <a:r>
              <a:rPr lang="en-GB" baseline="0" dirty="0">
                <a:solidFill>
                  <a:srgbClr val="0070C0"/>
                </a:solidFill>
                <a:latin typeface="Arial" charset="0"/>
              </a:rPr>
              <a:t> a frog who can only speak in sounds, and we call this Fred Talk.</a:t>
            </a:r>
            <a:r>
              <a:rPr lang="en-US" baseline="0" dirty="0"/>
              <a:t> For example ‘m’ ‘a’ ‘t’, ‘l’ ‘u’ ‘n’ ‘c’ ‘h’.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solidFill>
                <a:srgbClr val="0070C0"/>
              </a:solidFill>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0070C0"/>
                </a:solidFill>
                <a:latin typeface="Arial" charset="0"/>
              </a:rPr>
              <a:t>He helps children sound out words so they can read and spell.</a:t>
            </a:r>
            <a:endParaRPr lang="en-GB" baseline="0" dirty="0">
              <a:solidFill>
                <a:srgbClr val="0070C0"/>
              </a:solidFill>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a:solidFill>
                <a:srgbClr val="0070C0"/>
              </a:solidFill>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a:solidFill>
                  <a:srgbClr val="0070C0"/>
                </a:solidFill>
                <a:latin typeface="Arial" charset="0"/>
              </a:rPr>
              <a:t>MTYT some examples with the parents. </a:t>
            </a:r>
            <a:r>
              <a:rPr lang="en-US" baseline="0" dirty="0"/>
              <a:t>For example ‘m’ ‘a’ ‘t’ mat, ‘s’ ‘a’ ‘t’ sat.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a:t>Click. </a:t>
            </a:r>
            <a:r>
              <a:rPr lang="en-US" i="0" baseline="0" dirty="0"/>
              <a:t>Fred is our friend!</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10</a:t>
            </a:fld>
            <a:endParaRPr lang="en-US"/>
          </a:p>
        </p:txBody>
      </p:sp>
    </p:spTree>
    <p:extLst>
      <p:ext uri="{BB962C8B-B14F-4D97-AF65-F5344CB8AC3E}">
        <p14:creationId xmlns:p14="http://schemas.microsoft.com/office/powerpoint/2010/main" val="2467238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Alongside learning each</a:t>
            </a:r>
            <a:r>
              <a:rPr lang="en-US" baseline="0" dirty="0"/>
              <a:t> set of </a:t>
            </a:r>
            <a:r>
              <a:rPr lang="en-US" dirty="0"/>
              <a:t>sounds, they read Storybooks </a:t>
            </a:r>
            <a:r>
              <a:rPr lang="en-US" baseline="0" dirty="0"/>
              <a:t>that </a:t>
            </a:r>
            <a:r>
              <a:rPr lang="en-US" dirty="0"/>
              <a:t>only contain the sounds and words they can read. This sets them up to succeed in their reading.</a:t>
            </a:r>
          </a:p>
          <a:p>
            <a:pPr marL="0" marR="0" lvl="0" indent="0" algn="l" rtl="0">
              <a:spcBef>
                <a:spcPts val="0"/>
              </a:spcBef>
              <a:buSzPct val="25000"/>
              <a:buNone/>
            </a:pPr>
            <a:endParaRPr lang="en-US"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We discuss and write about the ideas in these Storybooks.</a:t>
            </a:r>
            <a:r>
              <a:rPr lang="en-US" baseline="0" dirty="0"/>
              <a:t> </a:t>
            </a:r>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a:t>We also teach children to read common exception words – words like ‘said’ and ‘they’.</a:t>
            </a:r>
          </a:p>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11</a:t>
            </a:fld>
            <a:endParaRPr lang="en-US"/>
          </a:p>
        </p:txBody>
      </p:sp>
    </p:spTree>
    <p:extLst>
      <p:ext uri="{BB962C8B-B14F-4D97-AF65-F5344CB8AC3E}">
        <p14:creationId xmlns:p14="http://schemas.microsoft.com/office/powerpoint/2010/main" val="326387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12</a:t>
            </a:fld>
            <a:endParaRPr lang="en-US"/>
          </a:p>
        </p:txBody>
      </p:sp>
    </p:spTree>
    <p:extLst>
      <p:ext uri="{BB962C8B-B14F-4D97-AF65-F5344CB8AC3E}">
        <p14:creationId xmlns:p14="http://schemas.microsoft.com/office/powerpoint/2010/main" val="96731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use Fred Fingers to help children sound out words to spell easily.</a:t>
            </a:r>
          </a:p>
          <a:p>
            <a:r>
              <a:rPr lang="en-US" baseline="0" dirty="0"/>
              <a:t>It means they do not have to </a:t>
            </a:r>
            <a:r>
              <a:rPr lang="en-US" baseline="0" dirty="0" err="1"/>
              <a:t>memorise</a:t>
            </a:r>
            <a:r>
              <a:rPr lang="en-US" baseline="0" dirty="0"/>
              <a:t> lists of spelling words.</a:t>
            </a:r>
          </a:p>
          <a:p>
            <a:r>
              <a:rPr lang="en-US" baseline="0" dirty="0"/>
              <a:t>It is a tool so they will be able to spell any word.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Demonstrate how to use Fred Fingers</a:t>
            </a:r>
            <a:r>
              <a:rPr lang="en-US" i="1" baseline="0" dirty="0"/>
              <a:t>.</a:t>
            </a:r>
          </a:p>
        </p:txBody>
      </p:sp>
      <p:sp>
        <p:nvSpPr>
          <p:cNvPr id="4" name="Slide Number Placeholder 3"/>
          <p:cNvSpPr>
            <a:spLocks noGrp="1"/>
          </p:cNvSpPr>
          <p:nvPr>
            <p:ph type="sldNum" sz="quarter" idx="10"/>
          </p:nvPr>
        </p:nvSpPr>
        <p:spPr/>
        <p:txBody>
          <a:bodyPr/>
          <a:lstStyle/>
          <a:p>
            <a:fld id="{492E07CC-6AAD-1047-BB31-41E7C9B8EA12}" type="slidenum">
              <a:rPr lang="en-US" smtClean="0"/>
              <a:pPr/>
              <a:t>13</a:t>
            </a:fld>
            <a:endParaRPr lang="en-US"/>
          </a:p>
        </p:txBody>
      </p:sp>
    </p:spTree>
    <p:extLst>
      <p:ext uri="{BB962C8B-B14F-4D97-AF65-F5344CB8AC3E}">
        <p14:creationId xmlns:p14="http://schemas.microsoft.com/office/powerpoint/2010/main" val="1595139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14</a:t>
            </a:fld>
            <a:endParaRPr lang="en-US"/>
          </a:p>
        </p:txBody>
      </p:sp>
    </p:spTree>
    <p:extLst>
      <p:ext uri="{BB962C8B-B14F-4D97-AF65-F5344CB8AC3E}">
        <p14:creationId xmlns:p14="http://schemas.microsoft.com/office/powerpoint/2010/main" val="105788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15</a:t>
            </a:fld>
            <a:endParaRPr lang="en-US"/>
          </a:p>
        </p:txBody>
      </p:sp>
    </p:spTree>
    <p:extLst>
      <p:ext uri="{BB962C8B-B14F-4D97-AF65-F5344CB8AC3E}">
        <p14:creationId xmlns:p14="http://schemas.microsoft.com/office/powerpoint/2010/main" val="3712207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will also bring home a picture book to share and enjoy with you at home.</a:t>
            </a:r>
          </a:p>
          <a:p>
            <a:r>
              <a:rPr lang="en-US" baseline="0" dirty="0"/>
              <a:t>This book has already been read to the class in school so they will care about the story and love hearing the story again and again.</a:t>
            </a:r>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16</a:t>
            </a:fld>
            <a:endParaRPr lang="en-US"/>
          </a:p>
        </p:txBody>
      </p:sp>
    </p:spTree>
    <p:extLst>
      <p:ext uri="{BB962C8B-B14F-4D97-AF65-F5344CB8AC3E}">
        <p14:creationId xmlns:p14="http://schemas.microsoft.com/office/powerpoint/2010/main" val="240956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will also bring home a picture book to share and enjoy with you at home.</a:t>
            </a:r>
          </a:p>
          <a:p>
            <a:r>
              <a:rPr lang="en-US" baseline="0" dirty="0"/>
              <a:t>This book has already been read to the class in school so they will care about the story and love hearing the story again and again.</a:t>
            </a:r>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17</a:t>
            </a:fld>
            <a:endParaRPr lang="en-US"/>
          </a:p>
        </p:txBody>
      </p:sp>
    </p:spTree>
    <p:extLst>
      <p:ext uri="{BB962C8B-B14F-4D97-AF65-F5344CB8AC3E}">
        <p14:creationId xmlns:p14="http://schemas.microsoft.com/office/powerpoint/2010/main" val="2758224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will also bring home a picture book to share and enjoy with you at home.</a:t>
            </a:r>
          </a:p>
          <a:p>
            <a:r>
              <a:rPr lang="en-US" baseline="0" dirty="0"/>
              <a:t>This book has already been read to the class in school so they will care about the story and love hearing the story again and again.</a:t>
            </a:r>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18</a:t>
            </a:fld>
            <a:endParaRPr lang="en-US"/>
          </a:p>
        </p:txBody>
      </p:sp>
    </p:spTree>
    <p:extLst>
      <p:ext uri="{BB962C8B-B14F-4D97-AF65-F5344CB8AC3E}">
        <p14:creationId xmlns:p14="http://schemas.microsoft.com/office/powerpoint/2010/main" val="3747768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19</a:t>
            </a:fld>
            <a:endParaRPr lang="en-US"/>
          </a:p>
        </p:txBody>
      </p:sp>
    </p:spTree>
    <p:extLst>
      <p:ext uri="{BB962C8B-B14F-4D97-AF65-F5344CB8AC3E}">
        <p14:creationId xmlns:p14="http://schemas.microsoft.com/office/powerpoint/2010/main" val="302773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2</a:t>
            </a:fld>
            <a:endParaRPr lang="en-US"/>
          </a:p>
        </p:txBody>
      </p:sp>
    </p:spTree>
    <p:extLst>
      <p:ext uri="{BB962C8B-B14F-4D97-AF65-F5344CB8AC3E}">
        <p14:creationId xmlns:p14="http://schemas.microsoft.com/office/powerpoint/2010/main" val="2194861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20</a:t>
            </a:fld>
            <a:endParaRPr lang="en-US"/>
          </a:p>
        </p:txBody>
      </p:sp>
    </p:spTree>
    <p:extLst>
      <p:ext uri="{BB962C8B-B14F-4D97-AF65-F5344CB8AC3E}">
        <p14:creationId xmlns:p14="http://schemas.microsoft.com/office/powerpoint/2010/main" val="3394635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21</a:t>
            </a:fld>
            <a:endParaRPr lang="en-US"/>
          </a:p>
        </p:txBody>
      </p:sp>
    </p:spTree>
    <p:extLst>
      <p:ext uri="{BB962C8B-B14F-4D97-AF65-F5344CB8AC3E}">
        <p14:creationId xmlns:p14="http://schemas.microsoft.com/office/powerpoint/2010/main" val="3298982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things you can do as a parent</a:t>
            </a:r>
            <a:r>
              <a:rPr lang="en-US" baseline="0" dirty="0"/>
              <a:t> at home is read higher level texts </a:t>
            </a:r>
            <a:r>
              <a:rPr lang="en-US" i="1" baseline="0" dirty="0"/>
              <a:t>to</a:t>
            </a:r>
            <a:r>
              <a:rPr lang="en-US" i="0" baseline="0" dirty="0"/>
              <a:t> your child. </a:t>
            </a:r>
          </a:p>
          <a:p>
            <a:r>
              <a:rPr lang="en-US" dirty="0"/>
              <a:t>This</a:t>
            </a:r>
            <a:r>
              <a:rPr lang="en-US" baseline="0" dirty="0"/>
              <a:t> h</a:t>
            </a:r>
            <a:r>
              <a:rPr lang="en-US" dirty="0"/>
              <a:t>elps develop an enjoyment for stories</a:t>
            </a:r>
            <a:r>
              <a:rPr lang="en-US" baseline="0" dirty="0"/>
              <a:t> and the motivation for learning to read themselves.</a:t>
            </a:r>
          </a:p>
          <a:p>
            <a:endParaRPr lang="en-US" baseline="0" dirty="0"/>
          </a:p>
          <a:p>
            <a:r>
              <a:rPr lang="en-US" baseline="0" dirty="0"/>
              <a:t>Ask questions and share opinions about what you read to engage them in discussion, get them thinking about what they read and develop vocabulary. </a:t>
            </a:r>
          </a:p>
          <a:p>
            <a:endParaRPr lang="en-US" i="1" baseline="0" dirty="0"/>
          </a:p>
          <a:p>
            <a:r>
              <a:rPr lang="en-US" i="1" baseline="0" dirty="0"/>
              <a:t>Click and read.</a:t>
            </a:r>
            <a:endParaRPr lang="en-US" i="1"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22</a:t>
            </a:fld>
            <a:endParaRPr lang="en-US"/>
          </a:p>
        </p:txBody>
      </p:sp>
    </p:spTree>
    <p:extLst>
      <p:ext uri="{BB962C8B-B14F-4D97-AF65-F5344CB8AC3E}">
        <p14:creationId xmlns:p14="http://schemas.microsoft.com/office/powerpoint/2010/main" val="81374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Times New Roman" charset="0"/>
              </a:rPr>
              <a:t>It really helps to</a:t>
            </a:r>
            <a:r>
              <a:rPr lang="en-GB" baseline="0" dirty="0">
                <a:latin typeface="Times New Roman" charset="0"/>
              </a:rPr>
              <a:t> be aware of how your child is learning in the classroom – pure sounds not letter names; Fred Talk when they are reading words and Fred Fingers when they are spelling words.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latin typeface="Times New Roman"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latin typeface="Times New Roman" charset="0"/>
              </a:rPr>
              <a:t>Encourage your child to discuss their Phonics lessons with you and to read and discuss their storybook with you at home.</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latin typeface="Times New Roman"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Times New Roman" charset="0"/>
              </a:rPr>
              <a:t>We have shared</a:t>
            </a:r>
            <a:r>
              <a:rPr lang="en-GB" baseline="0" dirty="0">
                <a:latin typeface="Times New Roman" charset="0"/>
              </a:rPr>
              <a:t> the basics of Read Write Inc. Phonics and how you can help.</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latin typeface="Times New Roman" charset="0"/>
              </a:rPr>
              <a:t>There are also some online resources </a:t>
            </a:r>
            <a:r>
              <a:rPr lang="en-GB" dirty="0">
                <a:latin typeface="Times New Roman" charset="0"/>
              </a:rPr>
              <a:t>that you can access for</a:t>
            </a:r>
            <a:r>
              <a:rPr lang="en-GB" baseline="0" dirty="0">
                <a:latin typeface="Times New Roman" charset="0"/>
              </a:rPr>
              <a:t> free. </a:t>
            </a:r>
            <a:r>
              <a:rPr lang="en-GB" i="1" baseline="0" dirty="0">
                <a:latin typeface="Times New Roman" charset="0"/>
              </a:rPr>
              <a:t>Click through to next slide.</a:t>
            </a:r>
          </a:p>
        </p:txBody>
      </p:sp>
      <p:sp>
        <p:nvSpPr>
          <p:cNvPr id="4" name="Slide Number Placeholder 3"/>
          <p:cNvSpPr>
            <a:spLocks noGrp="1"/>
          </p:cNvSpPr>
          <p:nvPr>
            <p:ph type="sldNum" sz="quarter" idx="10"/>
          </p:nvPr>
        </p:nvSpPr>
        <p:spPr/>
        <p:txBody>
          <a:bodyPr/>
          <a:lstStyle/>
          <a:p>
            <a:fld id="{492E07CC-6AAD-1047-BB31-41E7C9B8EA12}" type="slidenum">
              <a:rPr lang="en-US" smtClean="0"/>
              <a:pPr/>
              <a:t>23</a:t>
            </a:fld>
            <a:endParaRPr lang="en-US"/>
          </a:p>
        </p:txBody>
      </p:sp>
    </p:spTree>
    <p:extLst>
      <p:ext uri="{BB962C8B-B14F-4D97-AF65-F5344CB8AC3E}">
        <p14:creationId xmlns:p14="http://schemas.microsoft.com/office/powerpoint/2010/main" val="251774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24</a:t>
            </a:fld>
            <a:endParaRPr lang="en-US"/>
          </a:p>
        </p:txBody>
      </p:sp>
    </p:spTree>
    <p:extLst>
      <p:ext uri="{BB962C8B-B14F-4D97-AF65-F5344CB8AC3E}">
        <p14:creationId xmlns:p14="http://schemas.microsoft.com/office/powerpoint/2010/main" val="2166275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rPr>
              <a:t>We </a:t>
            </a:r>
            <a:r>
              <a:rPr lang="en-US" baseline="0" dirty="0">
                <a:latin typeface="Times New Roman" charset="0"/>
              </a:rPr>
              <a:t>teach using pure sounds. </a:t>
            </a:r>
            <a:endParaRPr lang="en-US" dirty="0">
              <a:latin typeface="Times New Roman" charset="0"/>
            </a:endParaRPr>
          </a:p>
          <a:p>
            <a:pPr eaLnBrk="1" hangingPunct="1"/>
            <a:r>
              <a:rPr lang="en-US" dirty="0">
                <a:latin typeface="Times New Roman" charset="0"/>
              </a:rPr>
              <a:t>W</a:t>
            </a:r>
            <a:r>
              <a:rPr lang="en-GB" dirty="0">
                <a:latin typeface="Times New Roman" charset="0"/>
              </a:rPr>
              <a:t>e use pure sounds (‘m’ not’ </a:t>
            </a:r>
            <a:r>
              <a:rPr lang="en-GB" dirty="0" err="1">
                <a:latin typeface="Times New Roman" charset="0"/>
              </a:rPr>
              <a:t>muh</a:t>
            </a:r>
            <a:r>
              <a:rPr lang="en-GB" dirty="0">
                <a:latin typeface="Times New Roman" charset="0"/>
              </a:rPr>
              <a:t>’, ’s’ not ‘</a:t>
            </a:r>
            <a:r>
              <a:rPr lang="en-GB" altLang="ja-JP" dirty="0" err="1">
                <a:latin typeface="Times New Roman" charset="0"/>
              </a:rPr>
              <a:t>suh</a:t>
            </a:r>
            <a:r>
              <a:rPr lang="en-GB" dirty="0">
                <a:latin typeface="Times New Roman" charset="0"/>
              </a:rPr>
              <a:t>’</a:t>
            </a:r>
            <a:r>
              <a:rPr lang="en-GB" altLang="ja-JP" dirty="0">
                <a:latin typeface="Times New Roman" charset="0"/>
              </a:rPr>
              <a:t>, etc.) so that your child will be able to blend the sounds into words more easily. </a:t>
            </a:r>
          </a:p>
          <a:p>
            <a:pPr eaLnBrk="1" hangingPunct="1"/>
            <a:r>
              <a:rPr lang="en-GB" altLang="ja-JP" dirty="0">
                <a:latin typeface="Times New Roman" charset="0"/>
              </a:rPr>
              <a:t>Children need to know sounds – not letter names – to read words.</a:t>
            </a:r>
          </a:p>
          <a:p>
            <a:pPr eaLnBrk="1" hangingPunct="1"/>
            <a:endParaRPr lang="en-GB" altLang="ja-JP" dirty="0">
              <a:latin typeface="Times New Roman" charset="0"/>
            </a:endParaRPr>
          </a:p>
          <a:p>
            <a:pPr eaLnBrk="1" hangingPunct="1"/>
            <a:r>
              <a:rPr lang="en-GB" altLang="ja-JP" dirty="0">
                <a:latin typeface="Times New Roman" charset="0"/>
              </a:rPr>
              <a:t>This video of</a:t>
            </a:r>
            <a:r>
              <a:rPr lang="en-GB" altLang="ja-JP" baseline="0" dirty="0">
                <a:latin typeface="Times New Roman" charset="0"/>
              </a:rPr>
              <a:t> Sylvie – available on the website – demonstrates how to talk in pure sounds. </a:t>
            </a:r>
            <a:r>
              <a:rPr lang="en-GB" altLang="ja-JP" i="1" baseline="0" dirty="0">
                <a:latin typeface="Times New Roman" charset="0"/>
              </a:rPr>
              <a:t>Play video.</a:t>
            </a:r>
            <a:endParaRPr lang="en-GB" altLang="ja-JP"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pPr/>
              <a:t>25</a:t>
            </a:fld>
            <a:endParaRPr lang="en-US"/>
          </a:p>
        </p:txBody>
      </p:sp>
    </p:spTree>
    <p:extLst>
      <p:ext uri="{BB962C8B-B14F-4D97-AF65-F5344CB8AC3E}">
        <p14:creationId xmlns:p14="http://schemas.microsoft.com/office/powerpoint/2010/main" val="50929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3</a:t>
            </a:fld>
            <a:endParaRPr lang="en-US"/>
          </a:p>
        </p:txBody>
      </p:sp>
    </p:spTree>
    <p:extLst>
      <p:ext uri="{BB962C8B-B14F-4D97-AF65-F5344CB8AC3E}">
        <p14:creationId xmlns:p14="http://schemas.microsoft.com/office/powerpoint/2010/main" val="420971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pPr/>
              <a:t>4</a:t>
            </a:fld>
            <a:endParaRPr lang="en-US"/>
          </a:p>
        </p:txBody>
      </p:sp>
    </p:spTree>
    <p:extLst>
      <p:ext uri="{BB962C8B-B14F-4D97-AF65-F5344CB8AC3E}">
        <p14:creationId xmlns:p14="http://schemas.microsoft.com/office/powerpoint/2010/main" val="346628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rPr>
              <a:t>We </a:t>
            </a:r>
            <a:r>
              <a:rPr lang="en-US" baseline="0" dirty="0">
                <a:latin typeface="Times New Roman" charset="0"/>
              </a:rPr>
              <a:t>teach using pure sounds. </a:t>
            </a:r>
            <a:endParaRPr lang="en-US" dirty="0">
              <a:latin typeface="Times New Roman" charset="0"/>
            </a:endParaRPr>
          </a:p>
          <a:p>
            <a:pPr eaLnBrk="1" hangingPunct="1"/>
            <a:r>
              <a:rPr lang="en-US" dirty="0">
                <a:latin typeface="Times New Roman" charset="0"/>
              </a:rPr>
              <a:t>W</a:t>
            </a:r>
            <a:r>
              <a:rPr lang="en-GB" dirty="0">
                <a:latin typeface="Times New Roman" charset="0"/>
              </a:rPr>
              <a:t>e use pure sounds (‘m’ not’ </a:t>
            </a:r>
            <a:r>
              <a:rPr lang="en-GB" dirty="0" err="1">
                <a:latin typeface="Times New Roman" charset="0"/>
              </a:rPr>
              <a:t>muh</a:t>
            </a:r>
            <a:r>
              <a:rPr lang="en-GB" dirty="0">
                <a:latin typeface="Times New Roman" charset="0"/>
              </a:rPr>
              <a:t>’, ’s’ not ‘</a:t>
            </a:r>
            <a:r>
              <a:rPr lang="en-GB" altLang="ja-JP" dirty="0" err="1">
                <a:latin typeface="Times New Roman" charset="0"/>
              </a:rPr>
              <a:t>suh</a:t>
            </a:r>
            <a:r>
              <a:rPr lang="en-GB" dirty="0">
                <a:latin typeface="Times New Roman" charset="0"/>
              </a:rPr>
              <a:t>’</a:t>
            </a:r>
            <a:r>
              <a:rPr lang="en-GB" altLang="ja-JP" dirty="0">
                <a:latin typeface="Times New Roman" charset="0"/>
              </a:rPr>
              <a:t>, etc.) so that your child will be able to blend the sounds into words more easily. </a:t>
            </a:r>
          </a:p>
          <a:p>
            <a:pPr eaLnBrk="1" hangingPunct="1"/>
            <a:r>
              <a:rPr lang="en-GB" altLang="ja-JP" dirty="0">
                <a:latin typeface="Times New Roman" charset="0"/>
              </a:rPr>
              <a:t>Children need to know sounds – not letter names – to read words.</a:t>
            </a:r>
          </a:p>
          <a:p>
            <a:pPr eaLnBrk="1" hangingPunct="1"/>
            <a:endParaRPr lang="en-GB" altLang="ja-JP" dirty="0">
              <a:latin typeface="Times New Roman" charset="0"/>
            </a:endParaRPr>
          </a:p>
          <a:p>
            <a:pPr eaLnBrk="1" hangingPunct="1"/>
            <a:r>
              <a:rPr lang="en-GB" altLang="ja-JP" dirty="0">
                <a:latin typeface="Times New Roman" charset="0"/>
              </a:rPr>
              <a:t>This video of</a:t>
            </a:r>
            <a:r>
              <a:rPr lang="en-GB" altLang="ja-JP" baseline="0" dirty="0">
                <a:latin typeface="Times New Roman" charset="0"/>
              </a:rPr>
              <a:t> Sylvie – available on the website – demonstrates how to talk in pure sounds. </a:t>
            </a:r>
            <a:r>
              <a:rPr lang="en-GB" altLang="ja-JP" i="1" baseline="0" dirty="0">
                <a:latin typeface="Times New Roman" charset="0"/>
              </a:rPr>
              <a:t>Play video.</a:t>
            </a:r>
            <a:endParaRPr lang="en-GB" altLang="ja-JP"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pPr/>
              <a:t>5</a:t>
            </a:fld>
            <a:endParaRPr lang="en-US"/>
          </a:p>
        </p:txBody>
      </p:sp>
    </p:spTree>
    <p:extLst>
      <p:ext uri="{BB962C8B-B14F-4D97-AF65-F5344CB8AC3E}">
        <p14:creationId xmlns:p14="http://schemas.microsoft.com/office/powerpoint/2010/main" val="334018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i="1" dirty="0">
                <a:latin typeface="Calibri" charset="0"/>
              </a:rPr>
              <a:t>Read Write Inc. </a:t>
            </a:r>
            <a:r>
              <a:rPr lang="en-GB" i="0" dirty="0">
                <a:latin typeface="Calibri" charset="0"/>
              </a:rPr>
              <a:t>Phonics is</a:t>
            </a:r>
            <a:r>
              <a:rPr lang="en-GB" i="0" baseline="0" dirty="0">
                <a:latin typeface="Calibri" charset="0"/>
              </a:rPr>
              <a:t> a programme that uses systematic phonics to teach all children to read.</a:t>
            </a:r>
          </a:p>
          <a:p>
            <a:pPr>
              <a:spcBef>
                <a:spcPct val="0"/>
              </a:spcBef>
            </a:pPr>
            <a:r>
              <a:rPr lang="en-GB" i="0" baseline="0" dirty="0">
                <a:latin typeface="Calibri" charset="0"/>
              </a:rPr>
              <a:t>It</a:t>
            </a:r>
            <a:r>
              <a:rPr lang="en-GB" i="1" dirty="0">
                <a:latin typeface="Calibri" charset="0"/>
              </a:rPr>
              <a:t> </a:t>
            </a:r>
            <a:r>
              <a:rPr lang="en-GB" dirty="0">
                <a:latin typeface="Calibri" charset="0"/>
              </a:rPr>
              <a:t>lasts two years for most children</a:t>
            </a:r>
            <a:r>
              <a:rPr lang="en-GB" baseline="0" dirty="0">
                <a:latin typeface="Calibri" charset="0"/>
              </a:rPr>
              <a:t> -</a:t>
            </a:r>
            <a:r>
              <a:rPr lang="en-GB" dirty="0">
                <a:latin typeface="Calibri" charset="0"/>
              </a:rPr>
              <a:t> if they start to learn to read in the Reception class. </a:t>
            </a:r>
          </a:p>
          <a:p>
            <a:pPr>
              <a:spcBef>
                <a:spcPct val="0"/>
              </a:spcBef>
            </a:pPr>
            <a:r>
              <a:rPr lang="en-GB" dirty="0">
                <a:latin typeface="Calibri" charset="0"/>
              </a:rPr>
              <a:t>(There are some children with learning difficulties who spend longer on the programme.)</a:t>
            </a:r>
            <a:endParaRPr lang="en-US" i="1" dirty="0"/>
          </a:p>
          <a:p>
            <a:endParaRPr lang="en-US" i="0" dirty="0"/>
          </a:p>
          <a:p>
            <a:r>
              <a:rPr lang="en-US" i="1" dirty="0"/>
              <a:t>Click</a:t>
            </a:r>
            <a:r>
              <a:rPr lang="en-US" i="1" baseline="0" dirty="0"/>
              <a:t> – </a:t>
            </a:r>
            <a:r>
              <a:rPr lang="en-US" i="0" baseline="0" dirty="0"/>
              <a:t>We t</a:t>
            </a:r>
            <a:r>
              <a:rPr lang="en-US" dirty="0"/>
              <a:t>each the sounds first</a:t>
            </a:r>
            <a:r>
              <a:rPr lang="en-US" baseline="0" dirty="0"/>
              <a:t> – in a specific order.</a:t>
            </a:r>
          </a:p>
          <a:p>
            <a:r>
              <a:rPr lang="en-US" i="1" dirty="0"/>
              <a:t>Click – </a:t>
            </a:r>
            <a:r>
              <a:rPr lang="en-US" i="0" dirty="0"/>
              <a:t>We</a:t>
            </a:r>
            <a:r>
              <a:rPr lang="en-US" i="0" baseline="0" dirty="0"/>
              <a:t> then t</a:t>
            </a:r>
            <a:r>
              <a:rPr lang="en-US" baseline="0" dirty="0"/>
              <a:t>each your children to blend those sounds together in order to read words</a:t>
            </a:r>
          </a:p>
          <a:p>
            <a:r>
              <a:rPr lang="en-US" i="1" dirty="0"/>
              <a:t>Click – </a:t>
            </a:r>
            <a:r>
              <a:rPr lang="en-US" i="0" dirty="0"/>
              <a:t>The</a:t>
            </a:r>
            <a:r>
              <a:rPr lang="en-US" i="0" baseline="0" dirty="0"/>
              <a:t> children r</a:t>
            </a:r>
            <a:r>
              <a:rPr lang="en-US" baseline="0" dirty="0"/>
              <a:t>ead words in the matched Storybooks. Each Storybook is carefully matched to the sounds they can already read - setting them up for success. </a:t>
            </a:r>
          </a:p>
          <a:p>
            <a:r>
              <a:rPr lang="en-US" i="1" dirty="0"/>
              <a:t>Click –</a:t>
            </a:r>
            <a:r>
              <a:rPr lang="en-US" i="1" baseline="0" dirty="0"/>
              <a:t> </a:t>
            </a:r>
            <a:r>
              <a:rPr lang="en-US" i="0" baseline="0" dirty="0"/>
              <a:t>We read to children ‘real’ books</a:t>
            </a:r>
            <a:r>
              <a:rPr lang="en-US" i="1" baseline="0" dirty="0"/>
              <a:t>’. </a:t>
            </a:r>
            <a:r>
              <a:rPr lang="en-US" i="0" baseline="0" dirty="0"/>
              <a:t>Once they have learnt to read, </a:t>
            </a:r>
            <a:r>
              <a:rPr lang="en-US" baseline="0" dirty="0"/>
              <a:t>they will be able to independently read these books for themselves.</a:t>
            </a:r>
            <a:endParaRPr lang="en-US" dirty="0"/>
          </a:p>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6</a:t>
            </a:fld>
            <a:endParaRPr lang="en-US"/>
          </a:p>
        </p:txBody>
      </p:sp>
    </p:spTree>
    <p:extLst>
      <p:ext uri="{BB962C8B-B14F-4D97-AF65-F5344CB8AC3E}">
        <p14:creationId xmlns:p14="http://schemas.microsoft.com/office/powerpoint/2010/main" val="326387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dirty="0">
                <a:latin typeface="Times New Roman"/>
                <a:ea typeface="Times New Roman"/>
                <a:cs typeface="Times New Roman"/>
                <a:sym typeface="Times New Roman"/>
              </a:rPr>
              <a:t>Phonics makes learning to read easy for children because we start by teaching them just one way of reading and writing every sound. Here they are on the </a:t>
            </a:r>
            <a:r>
              <a:rPr lang="en-US" sz="1200" b="0" i="0" u="none" strike="noStrike" cap="none" dirty="0">
                <a:solidFill>
                  <a:schemeClr val="dk1"/>
                </a:solidFill>
                <a:latin typeface="Times New Roman"/>
                <a:ea typeface="Times New Roman"/>
                <a:cs typeface="Times New Roman"/>
                <a:sym typeface="Times New Roman"/>
              </a:rPr>
              <a:t>Simple Speed Sounds chart</a:t>
            </a:r>
            <a:r>
              <a:rPr lang="en-US" dirty="0">
                <a:latin typeface="Times New Roman"/>
                <a:ea typeface="Times New Roman"/>
                <a:cs typeface="Times New Roman"/>
                <a:sym typeface="Times New Roman"/>
              </a:rPr>
              <a:t>.</a:t>
            </a:r>
          </a:p>
          <a:p>
            <a:pPr marL="0" marR="0" lvl="0" indent="0" algn="l" rtl="0">
              <a:spcBef>
                <a:spcPts val="0"/>
              </a:spcBef>
              <a:spcAft>
                <a:spcPts val="0"/>
              </a:spcAft>
              <a:buSzPct val="25000"/>
              <a:buNone/>
            </a:pPr>
            <a:r>
              <a:rPr lang="en-US" sz="1200" b="0" i="0" u="none" strike="noStrike" cap="none" dirty="0">
                <a:solidFill>
                  <a:schemeClr val="dk1"/>
                </a:solidFill>
                <a:latin typeface="Times New Roman"/>
                <a:ea typeface="Times New Roman"/>
                <a:cs typeface="Times New Roman"/>
                <a:sym typeface="Times New Roman"/>
              </a:rPr>
              <a:t>We </a:t>
            </a:r>
            <a:r>
              <a:rPr lang="en-US" dirty="0">
                <a:latin typeface="Times New Roman"/>
                <a:ea typeface="Times New Roman"/>
                <a:cs typeface="Times New Roman"/>
                <a:sym typeface="Times New Roman"/>
              </a:rPr>
              <a:t>teach </a:t>
            </a:r>
            <a:r>
              <a:rPr lang="en-US" sz="1200" b="0" i="0" u="none" strike="noStrike" cap="none" dirty="0">
                <a:solidFill>
                  <a:schemeClr val="dk1"/>
                </a:solidFill>
                <a:latin typeface="Times New Roman"/>
                <a:ea typeface="Times New Roman"/>
                <a:cs typeface="Times New Roman"/>
                <a:sym typeface="Times New Roman"/>
              </a:rPr>
              <a:t>Set 1 sounds first - (sounds as far as a</a:t>
            </a:r>
            <a:r>
              <a:rPr lang="en-US" dirty="0">
                <a:latin typeface="Times New Roman"/>
                <a:ea typeface="Times New Roman"/>
                <a:cs typeface="Times New Roman"/>
                <a:sym typeface="Times New Roman"/>
              </a:rPr>
              <a:t> e </a:t>
            </a:r>
            <a:r>
              <a:rPr lang="en-US" dirty="0" err="1">
                <a:latin typeface="Times New Roman"/>
                <a:ea typeface="Times New Roman"/>
                <a:cs typeface="Times New Roman"/>
                <a:sym typeface="Times New Roman"/>
              </a:rPr>
              <a:t>i</a:t>
            </a:r>
            <a:r>
              <a:rPr lang="en-US" dirty="0">
                <a:latin typeface="Times New Roman"/>
                <a:ea typeface="Times New Roman"/>
                <a:cs typeface="Times New Roman"/>
                <a:sym typeface="Times New Roman"/>
              </a:rPr>
              <a:t> o u) </a:t>
            </a:r>
            <a:r>
              <a:rPr lang="en-US" sz="1200" b="0" i="0" u="none" strike="noStrike" cap="none" dirty="0">
                <a:solidFill>
                  <a:schemeClr val="dk1"/>
                </a:solidFill>
                <a:latin typeface="Times New Roman"/>
                <a:ea typeface="Times New Roman"/>
                <a:cs typeface="Times New Roman"/>
                <a:sym typeface="Times New Roman"/>
              </a:rPr>
              <a:t>and then Set 2 </a:t>
            </a:r>
            <a:r>
              <a:rPr lang="en-US" dirty="0">
                <a:latin typeface="Times New Roman"/>
                <a:ea typeface="Times New Roman"/>
                <a:cs typeface="Times New Roman"/>
                <a:sym typeface="Times New Roman"/>
              </a:rPr>
              <a:t>(the shaded sounds ay - </a:t>
            </a:r>
            <a:r>
              <a:rPr lang="en-US" dirty="0" err="1">
                <a:latin typeface="Times New Roman"/>
                <a:ea typeface="Times New Roman"/>
                <a:cs typeface="Times New Roman"/>
                <a:sym typeface="Times New Roman"/>
              </a:rPr>
              <a:t>oy</a:t>
            </a:r>
            <a:r>
              <a:rPr lang="en-US" dirty="0">
                <a:latin typeface="Times New Roman"/>
                <a:ea typeface="Times New Roman"/>
                <a:cs typeface="Times New Roman"/>
                <a:sym typeface="Times New Roman"/>
              </a:rPr>
              <a:t>). </a:t>
            </a: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i="1" dirty="0"/>
              <a:t>Use MTYT to teach each of the pure sounds to</a:t>
            </a:r>
            <a:r>
              <a:rPr lang="en-US" sz="1200" b="0" i="1" u="none" strike="noStrike" cap="none" dirty="0">
                <a:solidFill>
                  <a:schemeClr val="dk1"/>
                </a:solidFill>
                <a:latin typeface="+mn-lt"/>
                <a:ea typeface="Calibri"/>
                <a:cs typeface="Calibri"/>
                <a:sym typeface="Calibri"/>
              </a:rPr>
              <a:t> parents</a:t>
            </a:r>
            <a:r>
              <a:rPr lang="en-US" i="1" dirty="0"/>
              <a:t>.</a:t>
            </a:r>
          </a:p>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7</a:t>
            </a:fld>
            <a:endParaRPr lang="en-US"/>
          </a:p>
        </p:txBody>
      </p:sp>
    </p:spTree>
    <p:extLst>
      <p:ext uri="{BB962C8B-B14F-4D97-AF65-F5344CB8AC3E}">
        <p14:creationId xmlns:p14="http://schemas.microsoft.com/office/powerpoint/2010/main" val="4754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79768" y="4715153"/>
            <a:ext cx="5438139" cy="44669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We use this Speed Sounds chart in Phonics</a:t>
            </a:r>
            <a:r>
              <a:rPr lang="en-US" baseline="0" dirty="0"/>
              <a:t> </a:t>
            </a:r>
            <a:r>
              <a:rPr lang="en-US" dirty="0"/>
              <a:t>lessons. </a:t>
            </a:r>
          </a:p>
          <a:p>
            <a:pPr marL="0" marR="0" lvl="0" indent="0" algn="l" rtl="0">
              <a:spcBef>
                <a:spcPts val="0"/>
              </a:spcBef>
              <a:buSzPct val="25000"/>
              <a:buNone/>
            </a:pPr>
            <a:r>
              <a:rPr lang="en-US" dirty="0"/>
              <a:t>It</a:t>
            </a:r>
            <a:r>
              <a:rPr lang="en-US" sz="1200" b="0" i="0" u="none" strike="noStrike" cap="none" dirty="0">
                <a:solidFill>
                  <a:schemeClr val="dk1"/>
                </a:solidFill>
                <a:latin typeface="Calibri"/>
                <a:ea typeface="Calibri"/>
                <a:cs typeface="Calibri"/>
                <a:sym typeface="Calibri"/>
              </a:rPr>
              <a:t> shows the most common graphemes for each sound. </a:t>
            </a:r>
          </a:p>
          <a:p>
            <a:pPr marL="0" marR="0" lvl="0" indent="0" algn="l" rtl="0">
              <a:spcBef>
                <a:spcPts val="0"/>
              </a:spcBef>
              <a:buSzPct val="25000"/>
              <a:buNone/>
            </a:pPr>
            <a:r>
              <a:rPr lang="en-US" sz="1200" b="0" i="0" u="none" strike="noStrike" cap="none" dirty="0">
                <a:solidFill>
                  <a:schemeClr val="dk1"/>
                </a:solidFill>
                <a:latin typeface="Times New Roman"/>
                <a:ea typeface="Times New Roman"/>
                <a:cs typeface="Times New Roman"/>
                <a:sym typeface="Times New Roman"/>
              </a:rPr>
              <a:t>Each box is a sound box showing different ways to read and write the sound. </a:t>
            </a:r>
            <a:r>
              <a:rPr lang="en-US" sz="1200" b="0" i="1" u="none" strike="noStrike" cap="none" dirty="0">
                <a:solidFill>
                  <a:schemeClr val="dk1"/>
                </a:solidFill>
                <a:latin typeface="Times New Roman"/>
                <a:ea typeface="Times New Roman"/>
                <a:cs typeface="Times New Roman"/>
                <a:sym typeface="Times New Roman"/>
              </a:rPr>
              <a:t>Demo the ‘f’ sound box with examples of words ‘fun’, ‘huff’, ‘photo’ and the  ‘or’ sound box with examples of words ‘or’, ‘door’, ‘more’, ‘dawn’, ‘author’.</a:t>
            </a:r>
          </a:p>
        </p:txBody>
      </p:sp>
      <p:sp>
        <p:nvSpPr>
          <p:cNvPr id="252" name="Shape 252"/>
          <p:cNvSpPr txBox="1">
            <a:spLocks noGrp="1"/>
          </p:cNvSpPr>
          <p:nvPr>
            <p:ph type="sldNum" idx="12"/>
          </p:nvPr>
        </p:nvSpPr>
        <p:spPr>
          <a:xfrm>
            <a:off x="3850442" y="9428583"/>
            <a:ext cx="2945658" cy="4963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5371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mn-lt"/>
                <a:ea typeface="Calibri"/>
                <a:cs typeface="Calibri"/>
                <a:sym typeface="Calibri"/>
              </a:rPr>
              <a:t>Once the children know the pure sounds, we teach them </a:t>
            </a:r>
            <a:r>
              <a:rPr lang="en-US" dirty="0"/>
              <a:t>to blend sounds to read words. We also teach children to spell the words they learn to read.</a:t>
            </a:r>
          </a:p>
          <a:p>
            <a:pPr marL="0" marR="0" lvl="0" indent="0" algn="l" rtl="0">
              <a:spcBef>
                <a:spcPts val="0"/>
              </a:spcBef>
              <a:buSzPct val="25000"/>
              <a:buNone/>
            </a:pPr>
            <a:endParaRPr lang="en-US" dirty="0"/>
          </a:p>
          <a:p>
            <a:pPr marL="0" marR="0" lvl="0" indent="0" algn="l" rtl="0">
              <a:spcBef>
                <a:spcPts val="0"/>
              </a:spcBef>
              <a:buSzPct val="25000"/>
              <a:buNone/>
            </a:pPr>
            <a:r>
              <a:rPr lang="en-US" dirty="0"/>
              <a:t>We use Fred Talk to help children</a:t>
            </a:r>
            <a:r>
              <a:rPr lang="en-US" baseline="0" dirty="0"/>
              <a:t> read and spell words.</a:t>
            </a:r>
          </a:p>
          <a:p>
            <a:pPr marL="0" marR="0" lvl="0" indent="0" algn="l" rtl="0">
              <a:spcBef>
                <a:spcPts val="0"/>
              </a:spcBef>
              <a:buSzPct val="25000"/>
              <a:buNone/>
            </a:pPr>
            <a:endParaRPr lang="en-US" dirty="0"/>
          </a:p>
          <a:p>
            <a:endParaRPr lang="en-US" baseline="0"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9</a:t>
            </a:fld>
            <a:endParaRPr lang="en-US"/>
          </a:p>
        </p:txBody>
      </p:sp>
    </p:spTree>
    <p:extLst>
      <p:ext uri="{BB962C8B-B14F-4D97-AF65-F5344CB8AC3E}">
        <p14:creationId xmlns:p14="http://schemas.microsoft.com/office/powerpoint/2010/main" val="1146254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Slide">
    <p:spTree>
      <p:nvGrpSpPr>
        <p:cNvPr id="1" name=""/>
        <p:cNvGrpSpPr/>
        <p:nvPr/>
      </p:nvGrpSpPr>
      <p:grpSpPr>
        <a:xfrm>
          <a:off x="0" y="0"/>
          <a:ext cx="0" cy="0"/>
          <a:chOff x="0" y="0"/>
          <a:chExt cx="0" cy="0"/>
        </a:xfrm>
      </p:grpSpPr>
      <p:pic>
        <p:nvPicPr>
          <p:cNvPr id="15" name="Picture 14" descr="powerpoint-cover-template-blan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a:spLocks noGrp="1"/>
          </p:cNvSpPr>
          <p:nvPr>
            <p:ph type="ctrTitle"/>
          </p:nvPr>
        </p:nvSpPr>
        <p:spPr>
          <a:xfrm>
            <a:off x="4067944" y="4221088"/>
            <a:ext cx="5076056" cy="1181993"/>
          </a:xfrm>
        </p:spPr>
        <p:txBody>
          <a:bodyPr anchor="ctr">
            <a:normAutofit/>
          </a:bodyPr>
          <a:lstStyle>
            <a:lvl1pPr>
              <a:lnSpc>
                <a:spcPct val="90000"/>
              </a:lnSpc>
              <a:defRPr sz="3200">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1231037735"/>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preserve="1">
  <p:cSld name="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3" name="Picture Placeholder 2"/>
          <p:cNvSpPr>
            <a:spLocks noGrp="1"/>
          </p:cNvSpPr>
          <p:nvPr>
            <p:ph type="pic" idx="1"/>
          </p:nvPr>
        </p:nvSpPr>
        <p:spPr>
          <a:xfrm>
            <a:off x="395537" y="1412876"/>
            <a:ext cx="8568952" cy="48244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8"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9"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E887A802-E9DB-4602-A75A-F0509890ADAA}" type="datetime1">
              <a:rPr lang="en-US"/>
              <a:pPr>
                <a:defRPr/>
              </a:pPr>
              <a:t>2/7/2020</a:t>
            </a:fld>
            <a:endParaRPr lang="en-US"/>
          </a:p>
        </p:txBody>
      </p:sp>
      <p:sp>
        <p:nvSpPr>
          <p:cNvPr id="11"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2"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357E447F-BB01-4C6B-A652-826C9285E307}" type="slidenum">
              <a:rPr lang="en-US"/>
              <a:pPr>
                <a:defRPr/>
              </a:pPr>
              <a:t>‹#›</a:t>
            </a:fld>
            <a:endParaRPr lang="en-US"/>
          </a:p>
        </p:txBody>
      </p:sp>
    </p:spTree>
    <p:extLst>
      <p:ext uri="{BB962C8B-B14F-4D97-AF65-F5344CB8AC3E}">
        <p14:creationId xmlns:p14="http://schemas.microsoft.com/office/powerpoint/2010/main" val="27059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preserve="1">
  <p:cSld name="2_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4"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Media Placeholder 8"/>
          <p:cNvSpPr>
            <a:spLocks noGrp="1"/>
          </p:cNvSpPr>
          <p:nvPr>
            <p:ph type="media" sz="quarter" idx="13"/>
          </p:nvPr>
        </p:nvSpPr>
        <p:spPr>
          <a:xfrm>
            <a:off x="395537" y="1412877"/>
            <a:ext cx="8568952" cy="4824437"/>
          </a:xfrm>
        </p:spPr>
        <p:txBody>
          <a:bodyPr rtlCol="0">
            <a:normAutofit/>
          </a:bodyPr>
          <a:lstStyle/>
          <a:p>
            <a:pPr lvl="0"/>
            <a:r>
              <a:rPr lang="en-GB" noProof="0"/>
              <a:t>Click icon to add media</a:t>
            </a:r>
            <a:endParaRPr lang="en-US" noProof="0"/>
          </a:p>
        </p:txBody>
      </p:sp>
      <p:sp>
        <p:nvSpPr>
          <p:cNvPr id="8" name="Date Placeholder 3"/>
          <p:cNvSpPr>
            <a:spLocks noGrp="1"/>
          </p:cNvSpPr>
          <p:nvPr>
            <p:ph type="dt" sz="half" idx="14"/>
          </p:nvPr>
        </p:nvSpPr>
        <p:spPr/>
        <p:txBody>
          <a:bodyPr/>
          <a:lstStyle>
            <a:lvl1pPr fontAlgn="auto">
              <a:spcBef>
                <a:spcPts val="0"/>
              </a:spcBef>
              <a:spcAft>
                <a:spcPts val="0"/>
              </a:spcAft>
              <a:defRPr>
                <a:latin typeface="+mn-lt"/>
                <a:ea typeface="+mn-ea"/>
              </a:defRPr>
            </a:lvl1pPr>
          </a:lstStyle>
          <a:p>
            <a:pPr>
              <a:defRPr/>
            </a:pPr>
            <a:fld id="{8A007D3D-EE8D-47F3-AAB7-EE658A7AF8B1}" type="datetime1">
              <a:rPr lang="en-US"/>
              <a:pPr>
                <a:defRPr/>
              </a:pPr>
              <a:t>2/7/2020</a:t>
            </a:fld>
            <a:endParaRPr lang="en-US"/>
          </a:p>
        </p:txBody>
      </p:sp>
      <p:sp>
        <p:nvSpPr>
          <p:cNvPr id="10" name="Footer Placeholder 4"/>
          <p:cNvSpPr>
            <a:spLocks noGrp="1"/>
          </p:cNvSpPr>
          <p:nvPr>
            <p:ph type="ftr" sz="quarter" idx="15"/>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1" name="Slide Number Placeholder 5"/>
          <p:cNvSpPr>
            <a:spLocks noGrp="1"/>
          </p:cNvSpPr>
          <p:nvPr>
            <p:ph type="sldNum" sz="quarter" idx="16"/>
          </p:nvPr>
        </p:nvSpPr>
        <p:spPr/>
        <p:txBody>
          <a:bodyPr/>
          <a:lstStyle>
            <a:lvl1pPr fontAlgn="auto">
              <a:spcBef>
                <a:spcPts val="0"/>
              </a:spcBef>
              <a:spcAft>
                <a:spcPts val="0"/>
              </a:spcAft>
              <a:defRPr>
                <a:latin typeface="+mn-lt"/>
                <a:ea typeface="+mn-ea"/>
              </a:defRPr>
            </a:lvl1pPr>
          </a:lstStyle>
          <a:p>
            <a:pPr>
              <a:defRPr/>
            </a:pPr>
            <a:fld id="{2010596C-CD5C-49EB-A4B8-801C40680CF3}" type="slidenum">
              <a:rPr lang="en-US"/>
              <a:pPr>
                <a:defRPr/>
              </a:pPr>
              <a:t>‹#›</a:t>
            </a:fld>
            <a:endParaRPr lang="en-US"/>
          </a:p>
        </p:txBody>
      </p:sp>
    </p:spTree>
    <p:extLst>
      <p:ext uri="{BB962C8B-B14F-4D97-AF65-F5344CB8AC3E}">
        <p14:creationId xmlns:p14="http://schemas.microsoft.com/office/powerpoint/2010/main" val="2680209279"/>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p:cSld name="3_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4"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7783EE99-AF5B-4871-8B6E-B692C96877AB}" type="datetime1">
              <a:rPr lang="en-US"/>
              <a:pPr>
                <a:defRPr/>
              </a:pPr>
              <a:t>2/7/2020</a:t>
            </a:fld>
            <a:endParaRPr lang="en-US"/>
          </a:p>
        </p:txBody>
      </p:sp>
      <p:sp>
        <p:nvSpPr>
          <p:cNvPr id="9"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DB60F70D-D744-42A4-ABE0-1391226DF2D9}" type="slidenum">
              <a:rPr lang="en-US"/>
              <a:pPr>
                <a:defRPr/>
              </a:pPr>
              <a:t>‹#›</a:t>
            </a:fld>
            <a:endParaRPr lang="en-US"/>
          </a:p>
        </p:txBody>
      </p:sp>
    </p:spTree>
    <p:extLst>
      <p:ext uri="{BB962C8B-B14F-4D97-AF65-F5344CB8AC3E}">
        <p14:creationId xmlns:p14="http://schemas.microsoft.com/office/powerpoint/2010/main" val="93774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preserve="1">
  <p:cSld name="1_Picture with Caption">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3" name="Picture Placeholder 2"/>
          <p:cNvSpPr>
            <a:spLocks noGrp="1"/>
          </p:cNvSpPr>
          <p:nvPr>
            <p:ph type="pic" idx="1"/>
          </p:nvPr>
        </p:nvSpPr>
        <p:spPr>
          <a:xfrm>
            <a:off x="395537" y="404664"/>
            <a:ext cx="8568952" cy="58326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40F9F0A0-ACF3-465E-8BA6-C865B09778A7}" type="datetime1">
              <a:rPr lang="en-US"/>
              <a:pPr>
                <a:defRPr/>
              </a:pPr>
              <a:t>2/7/2020</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BBF6B476-9FD5-48EF-9569-222C2AA591FE}" type="slidenum">
              <a:rPr lang="en-US"/>
              <a:pPr>
                <a:defRPr/>
              </a:pPr>
              <a:t>‹#›</a:t>
            </a:fld>
            <a:endParaRPr lang="en-US"/>
          </a:p>
        </p:txBody>
      </p:sp>
    </p:spTree>
    <p:extLst>
      <p:ext uri="{BB962C8B-B14F-4D97-AF65-F5344CB8AC3E}">
        <p14:creationId xmlns:p14="http://schemas.microsoft.com/office/powerpoint/2010/main" val="15696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xAndTwoObj" preserve="1">
  <p:cSld name="Title, Text, and 2 Content">
    <p:spTree>
      <p:nvGrpSpPr>
        <p:cNvPr id="1" name=""/>
        <p:cNvGrpSpPr/>
        <p:nvPr/>
      </p:nvGrpSpPr>
      <p:grpSpPr>
        <a:xfrm>
          <a:off x="0" y="0"/>
          <a:ext cx="0" cy="0"/>
          <a:chOff x="0" y="0"/>
          <a:chExt cx="0" cy="0"/>
        </a:xfrm>
      </p:grpSpPr>
      <p:sp>
        <p:nvSpPr>
          <p:cNvPr id="6"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7"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8"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457200" y="277818"/>
            <a:ext cx="8229600" cy="1139825"/>
          </a:xfrm>
        </p:spPr>
        <p:txBody>
          <a:bodyPr/>
          <a:lstStyle/>
          <a:p>
            <a:r>
              <a:rPr lang="en-GB"/>
              <a:t>Click to edit Master title style</a:t>
            </a:r>
            <a:endParaRPr lang="en-US"/>
          </a:p>
        </p:txBody>
      </p:sp>
      <p:sp>
        <p:nvSpPr>
          <p:cNvPr id="3" name="Text Placeholder 2"/>
          <p:cNvSpPr>
            <a:spLocks noGrp="1"/>
          </p:cNvSpPr>
          <p:nvPr>
            <p:ph type="body" sz="half" idx="1"/>
          </p:nvPr>
        </p:nvSpPr>
        <p:spPr>
          <a:xfrm>
            <a:off x="457202" y="1600205"/>
            <a:ext cx="4044462"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4642338" y="1600205"/>
            <a:ext cx="4044462" cy="21891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4642338" y="3941763"/>
            <a:ext cx="4044462" cy="2189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42E3A79B-DED3-425E-AB54-16783ED5EC27}" type="datetime1">
              <a:rPr lang="en-US"/>
              <a:pPr>
                <a:defRPr/>
              </a:pPr>
              <a:t>2/7/2020</a:t>
            </a:fld>
            <a:endParaRPr lang="en-US"/>
          </a:p>
        </p:txBody>
      </p:sp>
      <p:sp>
        <p:nvSpPr>
          <p:cNvPr id="10"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1"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E44168FA-47A5-4EFD-B66C-6306816EEFC8}" type="slidenum">
              <a:rPr lang="en-US"/>
              <a:pPr>
                <a:defRPr/>
              </a:pPr>
              <a:t>‹#›</a:t>
            </a:fld>
            <a:endParaRPr lang="en-US"/>
          </a:p>
        </p:txBody>
      </p:sp>
    </p:spTree>
    <p:extLst>
      <p:ext uri="{BB962C8B-B14F-4D97-AF65-F5344CB8AC3E}">
        <p14:creationId xmlns:p14="http://schemas.microsoft.com/office/powerpoint/2010/main" val="136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5">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5">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userDrawn="1">
  <p:cSld name="1_Title Slide">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10" name="Rectangle 6"/>
          <p:cNvSpPr/>
          <p:nvPr/>
        </p:nvSpPr>
        <p:spPr>
          <a:xfrm>
            <a:off x="180975" y="6137275"/>
            <a:ext cx="8782050" cy="1444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11" name="Rectangle 7"/>
          <p:cNvSpPr/>
          <p:nvPr/>
        </p:nvSpPr>
        <p:spPr>
          <a:xfrm>
            <a:off x="180975" y="2465388"/>
            <a:ext cx="878205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3" name="Subtitle 2"/>
          <p:cNvSpPr>
            <a:spLocks noGrp="1"/>
          </p:cNvSpPr>
          <p:nvPr>
            <p:ph type="subTitle" idx="1"/>
          </p:nvPr>
        </p:nvSpPr>
        <p:spPr>
          <a:xfrm>
            <a:off x="251520" y="5705872"/>
            <a:ext cx="6400800" cy="74448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3" name="Date Placeholder 3"/>
          <p:cNvSpPr>
            <a:spLocks noGrp="1"/>
          </p:cNvSpPr>
          <p:nvPr>
            <p:ph type="dt" sz="half" idx="10"/>
          </p:nvPr>
        </p:nvSpPr>
        <p:spPr>
          <a:xfrm>
            <a:off x="252413" y="6356350"/>
            <a:ext cx="2195512" cy="365125"/>
          </a:xfrm>
        </p:spPr>
        <p:txBody>
          <a:bodyPr/>
          <a:lstStyle>
            <a:lvl1pPr fontAlgn="auto">
              <a:spcBef>
                <a:spcPts val="0"/>
              </a:spcBef>
              <a:spcAft>
                <a:spcPts val="0"/>
              </a:spcAft>
              <a:defRPr>
                <a:solidFill>
                  <a:srgbClr val="787878"/>
                </a:solidFill>
                <a:latin typeface="+mn-lt"/>
                <a:ea typeface="+mn-ea"/>
              </a:defRPr>
            </a:lvl1pPr>
          </a:lstStyle>
          <a:p>
            <a:pPr>
              <a:defRPr/>
            </a:pPr>
            <a:fld id="{01387B8C-4C81-4537-B455-AAB35B47B5C6}" type="datetime1">
              <a:rPr lang="en-US"/>
              <a:pPr>
                <a:defRPr/>
              </a:pPr>
              <a:t>2/7/2020</a:t>
            </a:fld>
            <a:endParaRPr lang="en-US"/>
          </a:p>
        </p:txBody>
      </p:sp>
      <p:sp>
        <p:nvSpPr>
          <p:cNvPr id="14" name="Footer Placeholder 4"/>
          <p:cNvSpPr>
            <a:spLocks noGrp="1"/>
          </p:cNvSpPr>
          <p:nvPr>
            <p:ph type="ftr" sz="quarter" idx="11"/>
          </p:nvPr>
        </p:nvSpPr>
        <p:spPr/>
        <p:txBody>
          <a:bodyPr/>
          <a:lstStyle>
            <a:lvl1pPr fontAlgn="auto">
              <a:spcBef>
                <a:spcPts val="0"/>
              </a:spcBef>
              <a:spcAft>
                <a:spcPts val="0"/>
              </a:spcAft>
              <a:defRPr>
                <a:solidFill>
                  <a:srgbClr val="787878"/>
                </a:solidFill>
                <a:latin typeface="+mn-lt"/>
                <a:ea typeface="+mn-ea"/>
              </a:defRPr>
            </a:lvl1pPr>
          </a:lstStyle>
          <a:p>
            <a:pPr>
              <a:defRPr/>
            </a:pPr>
            <a:r>
              <a:rPr lang="en-US"/>
              <a:t>Copyright Ruth Miskin Literacy</a:t>
            </a:r>
          </a:p>
        </p:txBody>
      </p:sp>
      <p:sp>
        <p:nvSpPr>
          <p:cNvPr id="15"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9858BA24-3405-4635-AB35-7746451C5ECE}" type="slidenum">
              <a:rPr lang="en-US"/>
              <a:pPr>
                <a:defRPr/>
              </a:pPr>
              <a:t>‹#›</a:t>
            </a:fld>
            <a:endParaRPr lang="en-US"/>
          </a:p>
        </p:txBody>
      </p:sp>
      <p:pic>
        <p:nvPicPr>
          <p:cNvPr id="16" name="Picture 15" descr="powerpoint-cover-template-U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1"/>
          <p:cNvSpPr>
            <a:spLocks noGrp="1"/>
          </p:cNvSpPr>
          <p:nvPr>
            <p:ph type="ctrTitle" idx="4294967295" hasCustomPrompt="1"/>
          </p:nvPr>
        </p:nvSpPr>
        <p:spPr>
          <a:xfrm>
            <a:off x="4392849" y="4509925"/>
            <a:ext cx="4637543" cy="666534"/>
          </a:xfrm>
          <a:solidFill>
            <a:srgbClr val="26805F"/>
          </a:solidFill>
        </p:spPr>
        <p:txBody>
          <a:bodyPr/>
          <a:lstStyle/>
          <a:p>
            <a:pPr algn="ctr">
              <a:lnSpc>
                <a:spcPct val="80000"/>
              </a:lnSpc>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&lt;title&gt;</a:t>
            </a:r>
          </a:p>
        </p:txBody>
      </p:sp>
    </p:spTree>
    <p:extLst>
      <p:ext uri="{BB962C8B-B14F-4D97-AF65-F5344CB8AC3E}">
        <p14:creationId xmlns:p14="http://schemas.microsoft.com/office/powerpoint/2010/main" val="419019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userDrawn="1">
  <p:cSld name="5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396098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r>
              <a:rPr lang="en-GB" dirty="0"/>
              <a:t/>
            </a:r>
            <a:br>
              <a:rPr lang="en-GB" dirty="0"/>
            </a:br>
            <a:r>
              <a:rPr lang="en-GB" dirty="0"/>
              <a:t>Click to edit Master title style</a:t>
            </a:r>
          </a:p>
        </p:txBody>
      </p:sp>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281862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4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r>
              <a:rPr lang="en-GB" dirty="0"/>
              <a:t/>
            </a:r>
            <a:br>
              <a:rPr lang="en-GB" dirty="0"/>
            </a:br>
            <a:r>
              <a:rPr lang="en-GB" dirty="0"/>
              <a:t>Click to edit Master title style</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
        <p:nvSpPr>
          <p:cNvPr id="8" name="Content Placeholder 2"/>
          <p:cNvSpPr>
            <a:spLocks noGrp="1"/>
          </p:cNvSpPr>
          <p:nvPr>
            <p:ph sz="half" idx="1"/>
          </p:nvPr>
        </p:nvSpPr>
        <p:spPr>
          <a:xfrm>
            <a:off x="323528" y="1268760"/>
            <a:ext cx="4246885"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3"/>
          <p:cNvSpPr>
            <a:spLocks noGrp="1"/>
          </p:cNvSpPr>
          <p:nvPr>
            <p:ph sz="half" idx="2"/>
          </p:nvPr>
        </p:nvSpPr>
        <p:spPr>
          <a:xfrm>
            <a:off x="4716016" y="1268760"/>
            <a:ext cx="4254624"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9497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p:cSld name="2_Title and Content">
    <p:spTree>
      <p:nvGrpSpPr>
        <p:cNvPr id="1" name=""/>
        <p:cNvGrpSpPr/>
        <p:nvPr/>
      </p:nvGrpSpPr>
      <p:grpSpPr>
        <a:xfrm>
          <a:off x="0" y="0"/>
          <a:ext cx="0" cy="0"/>
          <a:chOff x="0" y="0"/>
          <a:chExt cx="0" cy="0"/>
        </a:xfrm>
      </p:grpSpPr>
      <p:sp>
        <p:nvSpPr>
          <p:cNvPr id="3"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4"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5"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GB" dirty="0"/>
          </a:p>
        </p:txBody>
      </p:sp>
      <p:sp>
        <p:nvSpPr>
          <p:cNvPr id="6"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8A521012-7F2F-4F67-8EEE-3570F28FF5FF}" type="datetime1">
              <a:rPr lang="en-US"/>
              <a:pPr>
                <a:defRPr/>
              </a:pPr>
              <a:t>2/7/2020</a:t>
            </a:fld>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8"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A4F6B932-4967-40B4-89C7-ED01C6B6255E}" type="slidenum">
              <a:rPr lang="en-US"/>
              <a:pPr>
                <a:defRPr/>
              </a:pPr>
              <a:t>‹#›</a:t>
            </a:fld>
            <a:endParaRPr lang="en-US"/>
          </a:p>
        </p:txBody>
      </p:sp>
    </p:spTree>
    <p:extLst>
      <p:ext uri="{BB962C8B-B14F-4D97-AF65-F5344CB8AC3E}">
        <p14:creationId xmlns:p14="http://schemas.microsoft.com/office/powerpoint/2010/main" val="3807404607"/>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72ACB36A-4FC0-467F-ABA8-2E8551889E31}" type="datetime1">
              <a:rPr lang="en-US"/>
              <a:pPr>
                <a:defRPr/>
              </a:pPr>
              <a:t>2/7/2020</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6567976E-159F-4915-91EA-D981C908FF03}" type="slidenum">
              <a:rPr lang="en-US"/>
              <a:pPr>
                <a:defRPr/>
              </a:pPr>
              <a:t>‹#›</a:t>
            </a:fld>
            <a:endParaRPr lang="en-US"/>
          </a:p>
        </p:txBody>
      </p:sp>
    </p:spTree>
    <p:extLst>
      <p:ext uri="{BB962C8B-B14F-4D97-AF65-F5344CB8AC3E}">
        <p14:creationId xmlns:p14="http://schemas.microsoft.com/office/powerpoint/2010/main" val="325298561"/>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41701441"/>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8" name="Rectangle 4"/>
          <p:cNvSpPr/>
          <p:nvPr/>
        </p:nvSpPr>
        <p:spPr>
          <a:xfrm>
            <a:off x="395288" y="1341438"/>
            <a:ext cx="8567737" cy="142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cxnSp>
        <p:nvCxnSpPr>
          <p:cNvPr id="9" name="Straight Connector 5"/>
          <p:cNvCxnSpPr/>
          <p:nvPr/>
        </p:nvCxnSpPr>
        <p:spPr>
          <a:xfrm>
            <a:off x="4643438" y="1557338"/>
            <a:ext cx="0" cy="4679950"/>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323528" y="1556792"/>
            <a:ext cx="4246885"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716016" y="1556792"/>
            <a:ext cx="4254624"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Date Placeholder 4"/>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35FE68BD-89AF-4E75-AA3F-FF4AD9572F3B}" type="datetime1">
              <a:rPr lang="en-US"/>
              <a:pPr>
                <a:defRPr/>
              </a:pPr>
              <a:t>2/7/2020</a:t>
            </a:fld>
            <a:endParaRPr lang="en-US"/>
          </a:p>
        </p:txBody>
      </p:sp>
      <p:sp>
        <p:nvSpPr>
          <p:cNvPr id="11" name="Footer Placeholder 5"/>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2" name="Slide Number Placeholder 6"/>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87EB4A57-51CC-47E6-90E3-54F65454CD05}" type="slidenum">
              <a:rPr lang="en-US"/>
              <a:pPr>
                <a:defRPr/>
              </a:pPr>
              <a:t>‹#›</a:t>
            </a:fld>
            <a:endParaRPr lang="en-US"/>
          </a:p>
        </p:txBody>
      </p:sp>
    </p:spTree>
    <p:extLst>
      <p:ext uri="{BB962C8B-B14F-4D97-AF65-F5344CB8AC3E}">
        <p14:creationId xmlns:p14="http://schemas.microsoft.com/office/powerpoint/2010/main" val="12894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4"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5"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p>
        </p:txBody>
      </p:sp>
      <p:sp>
        <p:nvSpPr>
          <p:cNvPr id="6"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D105C71D-4E75-4ECD-9F49-5A9F0F9294FE}" type="datetime1">
              <a:rPr lang="en-US"/>
              <a:pPr>
                <a:defRPr/>
              </a:pPr>
              <a:t>2/7/2020</a:t>
            </a:fld>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8"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26A5CFCF-9C75-46DD-AD31-62EA87D031BE}" type="slidenum">
              <a:rPr lang="en-US"/>
              <a:pPr>
                <a:defRPr/>
              </a:pPr>
              <a:t>‹#›</a:t>
            </a:fld>
            <a:endParaRPr lang="en-US"/>
          </a:p>
        </p:txBody>
      </p:sp>
    </p:spTree>
    <p:extLst>
      <p:ext uri="{BB962C8B-B14F-4D97-AF65-F5344CB8AC3E}">
        <p14:creationId xmlns:p14="http://schemas.microsoft.com/office/powerpoint/2010/main" val="354430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3"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4"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5"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634C4779-E6ED-47D7-89D2-4749C33AF548}" type="datetime1">
              <a:rPr lang="en-US"/>
              <a:pPr>
                <a:defRPr/>
              </a:pPr>
              <a:t>2/7/2020</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5AFC4FC0-CF29-459D-84B7-330B911D09D9}" type="slidenum">
              <a:rPr lang="en-US"/>
              <a:pPr>
                <a:defRPr/>
              </a:pPr>
              <a:t>‹#›</a:t>
            </a:fld>
            <a:endParaRPr lang="en-US"/>
          </a:p>
        </p:txBody>
      </p:sp>
    </p:spTree>
    <p:extLst>
      <p:ext uri="{BB962C8B-B14F-4D97-AF65-F5344CB8AC3E}">
        <p14:creationId xmlns:p14="http://schemas.microsoft.com/office/powerpoint/2010/main" val="167498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323850" y="333375"/>
            <a:ext cx="7478713"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3" name="Text Placeholder 2"/>
          <p:cNvSpPr>
            <a:spLocks noGrp="1"/>
          </p:cNvSpPr>
          <p:nvPr>
            <p:ph type="body" idx="1"/>
          </p:nvPr>
        </p:nvSpPr>
        <p:spPr bwMode="auto">
          <a:xfrm>
            <a:off x="323850" y="1495425"/>
            <a:ext cx="8639175"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395288" y="6356350"/>
            <a:ext cx="2195512" cy="365125"/>
          </a:xfrm>
          <a:prstGeom prst="rect">
            <a:avLst/>
          </a:prstGeom>
        </p:spPr>
        <p:txBody>
          <a:bodyPr vert="horz" lIns="91440" tIns="45720" rIns="91440" bIns="45720" rtlCol="0" anchor="ctr"/>
          <a:lstStyle>
            <a:lvl1pPr algn="l">
              <a:defRPr sz="1000">
                <a:solidFill>
                  <a:srgbClr val="2D2D2D">
                    <a:tint val="75000"/>
                  </a:srgbClr>
                </a:solidFill>
                <a:latin typeface="Garamond" pitchFamily="18" charset="0"/>
                <a:ea typeface="MS PGothic" pitchFamily="34" charset="-128"/>
                <a:cs typeface="+mn-cs"/>
              </a:defRPr>
            </a:lvl1pPr>
          </a:lstStyle>
          <a:p>
            <a:pPr>
              <a:defRPr/>
            </a:pPr>
            <a:fld id="{DF6C09D9-D1B6-4568-8B87-5A6249D0DBD1}" type="datetime1">
              <a:rPr lang="en-US"/>
              <a:pPr>
                <a:defRPr/>
              </a:pPr>
              <a:t>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2D2D2D">
                    <a:tint val="75000"/>
                  </a:srgbClr>
                </a:solidFill>
                <a:latin typeface="Garamond" pitchFamily="18" charset="0"/>
                <a:ea typeface="MS PGothic" pitchFamily="34" charset="-128"/>
                <a:cs typeface="+mn-cs"/>
              </a:defRPr>
            </a:lvl1pPr>
          </a:lstStyle>
          <a:p>
            <a:pPr>
              <a:defRPr/>
            </a:pPr>
            <a:r>
              <a:rPr lang="en-US"/>
              <a:t>Copyright Ruth Miskin Literacy</a:t>
            </a:r>
          </a:p>
        </p:txBody>
      </p:sp>
      <p:sp>
        <p:nvSpPr>
          <p:cNvPr id="6" name="Slide Number Placeholder 5"/>
          <p:cNvSpPr>
            <a:spLocks noGrp="1"/>
          </p:cNvSpPr>
          <p:nvPr>
            <p:ph type="sldNum" sz="quarter" idx="4"/>
          </p:nvPr>
        </p:nvSpPr>
        <p:spPr>
          <a:xfrm>
            <a:off x="6553200" y="6356350"/>
            <a:ext cx="2409825" cy="365125"/>
          </a:xfrm>
          <a:prstGeom prst="rect">
            <a:avLst/>
          </a:prstGeom>
        </p:spPr>
        <p:txBody>
          <a:bodyPr vert="horz" lIns="91440" tIns="45720" rIns="91440" bIns="45720" rtlCol="0" anchor="ctr"/>
          <a:lstStyle>
            <a:lvl1pPr algn="r">
              <a:defRPr sz="1000">
                <a:solidFill>
                  <a:srgbClr val="2D2D2D">
                    <a:tint val="75000"/>
                  </a:srgbClr>
                </a:solidFill>
                <a:latin typeface="Garamond" pitchFamily="18" charset="0"/>
                <a:ea typeface="MS PGothic" pitchFamily="34" charset="-128"/>
                <a:cs typeface="+mn-cs"/>
              </a:defRPr>
            </a:lvl1pPr>
          </a:lstStyle>
          <a:p>
            <a:pPr>
              <a:defRPr/>
            </a:pPr>
            <a:fld id="{D366FC25-FCA6-4D86-A84B-F6C8160D7687}" type="slidenum">
              <a:rPr lang="en-US"/>
              <a:pPr>
                <a:defRPr/>
              </a:pPr>
              <a:t>‹#›</a:t>
            </a:fld>
            <a:endParaRPr lang="en-US"/>
          </a:p>
        </p:txBody>
      </p:sp>
      <p:sp>
        <p:nvSpPr>
          <p:cNvPr id="7"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15368" name="Picture 9" descr="RM_shape.jpg"/>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13"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pic>
        <p:nvPicPr>
          <p:cNvPr id="10" name="Picture 9" descr="PPT_RM_page.jp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2712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p:txStyles>
    <p:titleStyle>
      <a:lvl1pPr algn="l" rtl="0" eaLnBrk="1" fontAlgn="base" hangingPunct="1">
        <a:lnSpc>
          <a:spcPct val="90000"/>
        </a:lnSpc>
        <a:spcBef>
          <a:spcPct val="0"/>
        </a:spcBef>
        <a:spcAft>
          <a:spcPct val="0"/>
        </a:spcAft>
        <a:defRPr sz="3000" b="1" kern="1200">
          <a:solidFill>
            <a:srgbClr val="787878"/>
          </a:solidFill>
          <a:latin typeface="+mn-lt"/>
          <a:ea typeface="+mj-ea"/>
          <a:cs typeface="+mj-cs"/>
        </a:defRPr>
      </a:lvl1pPr>
      <a:lvl2pPr algn="l" rtl="0" eaLnBrk="1" fontAlgn="base" hangingPunct="1">
        <a:lnSpc>
          <a:spcPct val="90000"/>
        </a:lnSpc>
        <a:spcBef>
          <a:spcPct val="0"/>
        </a:spcBef>
        <a:spcAft>
          <a:spcPct val="0"/>
        </a:spcAft>
        <a:defRPr sz="3000" b="1">
          <a:solidFill>
            <a:srgbClr val="787878"/>
          </a:solidFill>
          <a:latin typeface="Arial" pitchFamily="34" charset="0"/>
        </a:defRPr>
      </a:lvl2pPr>
      <a:lvl3pPr algn="l" rtl="0" eaLnBrk="1" fontAlgn="base" hangingPunct="1">
        <a:lnSpc>
          <a:spcPct val="90000"/>
        </a:lnSpc>
        <a:spcBef>
          <a:spcPct val="0"/>
        </a:spcBef>
        <a:spcAft>
          <a:spcPct val="0"/>
        </a:spcAft>
        <a:defRPr sz="3000" b="1">
          <a:solidFill>
            <a:srgbClr val="787878"/>
          </a:solidFill>
          <a:latin typeface="Arial" pitchFamily="34" charset="0"/>
        </a:defRPr>
      </a:lvl3pPr>
      <a:lvl4pPr algn="l" rtl="0" eaLnBrk="1" fontAlgn="base" hangingPunct="1">
        <a:lnSpc>
          <a:spcPct val="90000"/>
        </a:lnSpc>
        <a:spcBef>
          <a:spcPct val="0"/>
        </a:spcBef>
        <a:spcAft>
          <a:spcPct val="0"/>
        </a:spcAft>
        <a:defRPr sz="3000" b="1">
          <a:solidFill>
            <a:srgbClr val="787878"/>
          </a:solidFill>
          <a:latin typeface="Arial" pitchFamily="34" charset="0"/>
        </a:defRPr>
      </a:lvl4pPr>
      <a:lvl5pPr algn="l" rtl="0" eaLnBrk="1" fontAlgn="base" hangingPunct="1">
        <a:lnSpc>
          <a:spcPct val="90000"/>
        </a:lnSpc>
        <a:spcBef>
          <a:spcPct val="0"/>
        </a:spcBef>
        <a:spcAft>
          <a:spcPct val="0"/>
        </a:spcAft>
        <a:defRPr sz="3000" b="1">
          <a:solidFill>
            <a:srgbClr val="787878"/>
          </a:solidFill>
          <a:latin typeface="Arial" pitchFamily="34" charset="0"/>
        </a:defRPr>
      </a:lvl5pPr>
      <a:lvl6pPr marL="457200" algn="l" rtl="0" eaLnBrk="1" fontAlgn="base" hangingPunct="1">
        <a:lnSpc>
          <a:spcPct val="90000"/>
        </a:lnSpc>
        <a:spcBef>
          <a:spcPct val="0"/>
        </a:spcBef>
        <a:spcAft>
          <a:spcPct val="0"/>
        </a:spcAft>
        <a:defRPr sz="3000" b="1">
          <a:solidFill>
            <a:srgbClr val="787878"/>
          </a:solidFill>
          <a:latin typeface="Arial" pitchFamily="34" charset="0"/>
        </a:defRPr>
      </a:lvl6pPr>
      <a:lvl7pPr marL="914400" algn="l" rtl="0" eaLnBrk="1" fontAlgn="base" hangingPunct="1">
        <a:lnSpc>
          <a:spcPct val="90000"/>
        </a:lnSpc>
        <a:spcBef>
          <a:spcPct val="0"/>
        </a:spcBef>
        <a:spcAft>
          <a:spcPct val="0"/>
        </a:spcAft>
        <a:defRPr sz="3000" b="1">
          <a:solidFill>
            <a:srgbClr val="787878"/>
          </a:solidFill>
          <a:latin typeface="Arial" pitchFamily="34" charset="0"/>
        </a:defRPr>
      </a:lvl7pPr>
      <a:lvl8pPr marL="1371600" algn="l" rtl="0" eaLnBrk="1" fontAlgn="base" hangingPunct="1">
        <a:lnSpc>
          <a:spcPct val="90000"/>
        </a:lnSpc>
        <a:spcBef>
          <a:spcPct val="0"/>
        </a:spcBef>
        <a:spcAft>
          <a:spcPct val="0"/>
        </a:spcAft>
        <a:defRPr sz="3000" b="1">
          <a:solidFill>
            <a:srgbClr val="787878"/>
          </a:solidFill>
          <a:latin typeface="Arial" pitchFamily="34" charset="0"/>
        </a:defRPr>
      </a:lvl8pPr>
      <a:lvl9pPr marL="1828800" algn="l" rtl="0" eaLnBrk="1" fontAlgn="base" hangingPunct="1">
        <a:lnSpc>
          <a:spcPct val="90000"/>
        </a:lnSpc>
        <a:spcBef>
          <a:spcPct val="0"/>
        </a:spcBef>
        <a:spcAft>
          <a:spcPct val="0"/>
        </a:spcAft>
        <a:defRPr sz="3000" b="1">
          <a:solidFill>
            <a:srgbClr val="787878"/>
          </a:solidFill>
          <a:latin typeface="Arial" pitchFamily="34" charset="0"/>
        </a:defRPr>
      </a:lvl9pPr>
    </p:titleStyle>
    <p:bodyStyle>
      <a:lvl1pPr algn="l" rtl="0" eaLnBrk="1" fontAlgn="base" hangingPunct="1">
        <a:lnSpc>
          <a:spcPct val="90000"/>
        </a:lnSpc>
        <a:spcBef>
          <a:spcPct val="20000"/>
        </a:spcBef>
        <a:spcAft>
          <a:spcPct val="0"/>
        </a:spcAft>
        <a:buFont typeface="Arial" charset="0"/>
        <a:defRPr sz="32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28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24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uthmiskin.com/en/pare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oxfordowl.co.uk/Read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i="1" dirty="0"/>
              <a:t>Read Write Inc. </a:t>
            </a:r>
            <a:r>
              <a:rPr lang="en-US" dirty="0"/>
              <a:t>Phonics </a:t>
            </a:r>
            <a:br>
              <a:rPr lang="en-US" dirty="0"/>
            </a:br>
            <a:r>
              <a:rPr lang="en-US" dirty="0"/>
              <a:t>Parents’ Meeting</a:t>
            </a:r>
          </a:p>
        </p:txBody>
      </p:sp>
      <p:pic>
        <p:nvPicPr>
          <p:cNvPr id="2" name="Picture 1">
            <a:extLst>
              <a:ext uri="{FF2B5EF4-FFF2-40B4-BE49-F238E27FC236}">
                <a16:creationId xmlns:a16="http://schemas.microsoft.com/office/drawing/2014/main" id="{71A5143B-43C3-4701-837F-629E6C18EC5A}"/>
              </a:ext>
            </a:extLst>
          </p:cNvPr>
          <p:cNvPicPr>
            <a:picLocks noChangeAspect="1"/>
          </p:cNvPicPr>
          <p:nvPr/>
        </p:nvPicPr>
        <p:blipFill>
          <a:blip r:embed="rId3"/>
          <a:stretch>
            <a:fillRect/>
          </a:stretch>
        </p:blipFill>
        <p:spPr>
          <a:xfrm>
            <a:off x="4444678" y="1613924"/>
            <a:ext cx="4699322" cy="1401281"/>
          </a:xfrm>
          <a:prstGeom prst="rect">
            <a:avLst/>
          </a:prstGeom>
        </p:spPr>
      </p:pic>
    </p:spTree>
    <p:extLst>
      <p:ext uri="{BB962C8B-B14F-4D97-AF65-F5344CB8AC3E}">
        <p14:creationId xmlns:p14="http://schemas.microsoft.com/office/powerpoint/2010/main" val="144907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 Talk</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t="-12602" b="-12602"/>
          <a:stretch>
            <a:fillRect/>
          </a:stretch>
        </p:blipFill>
        <p:spPr>
          <a:xfrm>
            <a:off x="968544" y="1988930"/>
            <a:ext cx="7088520" cy="4135824"/>
          </a:xfrm>
        </p:spPr>
      </p:pic>
    </p:spTree>
    <p:extLst>
      <p:ext uri="{BB962C8B-B14F-4D97-AF65-F5344CB8AC3E}">
        <p14:creationId xmlns:p14="http://schemas.microsoft.com/office/powerpoint/2010/main" val="11600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Storybooks</a:t>
            </a:r>
          </a:p>
        </p:txBody>
      </p:sp>
      <p:sp>
        <p:nvSpPr>
          <p:cNvPr id="3" name="Content Placeholder 2"/>
          <p:cNvSpPr>
            <a:spLocks noGrp="1"/>
          </p:cNvSpPr>
          <p:nvPr>
            <p:ph idx="1"/>
          </p:nvPr>
        </p:nvSpPr>
        <p:spPr>
          <a:xfrm>
            <a:off x="323528" y="1219653"/>
            <a:ext cx="8639175" cy="5040560"/>
          </a:xfrm>
        </p:spPr>
        <p:txBody>
          <a:bodyPr/>
          <a:lstStyle/>
          <a:p>
            <a:endParaRPr lang="en-US" dirty="0"/>
          </a:p>
          <a:p>
            <a:endParaRPr lang="en-US" dirty="0"/>
          </a:p>
        </p:txBody>
      </p:sp>
      <p:grpSp>
        <p:nvGrpSpPr>
          <p:cNvPr id="4" name="Group 3"/>
          <p:cNvGrpSpPr/>
          <p:nvPr/>
        </p:nvGrpSpPr>
        <p:grpSpPr>
          <a:xfrm>
            <a:off x="1961585" y="1839671"/>
            <a:ext cx="4847365" cy="3661103"/>
            <a:chOff x="1707744" y="4716562"/>
            <a:chExt cx="2997129" cy="1759883"/>
          </a:xfrm>
        </p:grpSpPr>
        <p:pic>
          <p:nvPicPr>
            <p:cNvPr id="40" name="Picture 28" descr="Tabtheca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12926" y="4912971"/>
              <a:ext cx="991947" cy="650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33" descr="Tomthumb.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89525" y="5539479"/>
              <a:ext cx="1141184" cy="688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14" descr="Chips.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881354" y="5183380"/>
              <a:ext cx="1078763" cy="760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79" descr="Lookout.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151629" y="4899220"/>
              <a:ext cx="1009856" cy="599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8" descr="C:\Users\Davina\Pictures\RWI\RedDittyBook.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13696" y="4716562"/>
              <a:ext cx="10509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8" descr="Toad.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707744" y="5492745"/>
              <a:ext cx="1173610" cy="694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42" descr="Thejarofoil.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381755" y="5897717"/>
              <a:ext cx="999197" cy="578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90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How does Read Write Inc. teach spelling? </a:t>
            </a:r>
          </a:p>
        </p:txBody>
      </p:sp>
    </p:spTree>
    <p:extLst>
      <p:ext uri="{BB962C8B-B14F-4D97-AF65-F5344CB8AC3E}">
        <p14:creationId xmlns:p14="http://schemas.microsoft.com/office/powerpoint/2010/main" val="248397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 Fingers</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78545" r="-78545"/>
          <a:stretch>
            <a:fillRect/>
          </a:stretch>
        </p:blipFill>
        <p:spPr/>
      </p:pic>
    </p:spTree>
    <p:extLst>
      <p:ext uri="{BB962C8B-B14F-4D97-AF65-F5344CB8AC3E}">
        <p14:creationId xmlns:p14="http://schemas.microsoft.com/office/powerpoint/2010/main" val="3144918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What should my child read at home? </a:t>
            </a:r>
          </a:p>
        </p:txBody>
      </p:sp>
    </p:spTree>
    <p:extLst>
      <p:ext uri="{BB962C8B-B14F-4D97-AF65-F5344CB8AC3E}">
        <p14:creationId xmlns:p14="http://schemas.microsoft.com/office/powerpoint/2010/main" val="37641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Picture Books And Anything That Interests Them!</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41824">
            <a:off x="3313551" y="1436285"/>
            <a:ext cx="1854905" cy="294882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5850" y="3596158"/>
            <a:ext cx="2388998" cy="2877185"/>
          </a:xfrm>
          <a:prstGeom prst="rect">
            <a:avLst/>
          </a:prstGeom>
        </p:spPr>
      </p:pic>
      <p:pic>
        <p:nvPicPr>
          <p:cNvPr id="6" name="Picture 5"/>
          <p:cNvPicPr>
            <a:picLocks noChangeAspect="1"/>
          </p:cNvPicPr>
          <p:nvPr/>
        </p:nvPicPr>
        <p:blipFill>
          <a:blip r:embed="rId5"/>
          <a:stretch>
            <a:fillRect/>
          </a:stretch>
        </p:blipFill>
        <p:spPr>
          <a:xfrm rot="528769">
            <a:off x="5025219" y="2055078"/>
            <a:ext cx="2921000" cy="3632200"/>
          </a:xfrm>
          <a:prstGeom prst="rect">
            <a:avLst/>
          </a:prstGeom>
        </p:spPr>
      </p:pic>
      <p:pic>
        <p:nvPicPr>
          <p:cNvPr id="7" name="Picture 6"/>
          <p:cNvPicPr>
            <a:picLocks noChangeAspect="1"/>
          </p:cNvPicPr>
          <p:nvPr/>
        </p:nvPicPr>
        <p:blipFill>
          <a:blip r:embed="rId6"/>
          <a:stretch>
            <a:fillRect/>
          </a:stretch>
        </p:blipFill>
        <p:spPr>
          <a:xfrm rot="20978012">
            <a:off x="1210961" y="2165241"/>
            <a:ext cx="1955339" cy="2715749"/>
          </a:xfrm>
          <a:prstGeom prst="rect">
            <a:avLst/>
          </a:prstGeom>
        </p:spPr>
      </p:pic>
    </p:spTree>
    <p:extLst>
      <p:ext uri="{BB962C8B-B14F-4D97-AF65-F5344CB8AC3E}">
        <p14:creationId xmlns:p14="http://schemas.microsoft.com/office/powerpoint/2010/main" val="403796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Speed Sounds</a:t>
            </a:r>
          </a:p>
        </p:txBody>
      </p:sp>
      <p:grpSp>
        <p:nvGrpSpPr>
          <p:cNvPr id="3" name="Group 2">
            <a:extLst>
              <a:ext uri="{FF2B5EF4-FFF2-40B4-BE49-F238E27FC236}">
                <a16:creationId xmlns:a16="http://schemas.microsoft.com/office/drawing/2014/main" id="{5B26C1BA-BFCE-459C-8A73-AF2DE9D871FC}"/>
              </a:ext>
            </a:extLst>
          </p:cNvPr>
          <p:cNvGrpSpPr/>
          <p:nvPr/>
        </p:nvGrpSpPr>
        <p:grpSpPr>
          <a:xfrm>
            <a:off x="3151544" y="1868667"/>
            <a:ext cx="2840912" cy="3272101"/>
            <a:chOff x="743248" y="2088654"/>
            <a:chExt cx="2266950" cy="2710882"/>
          </a:xfrm>
        </p:grpSpPr>
        <p:sp>
          <p:nvSpPr>
            <p:cNvPr id="4" name="Rectangle 3">
              <a:extLst>
                <a:ext uri="{FF2B5EF4-FFF2-40B4-BE49-F238E27FC236}">
                  <a16:creationId xmlns:a16="http://schemas.microsoft.com/office/drawing/2014/main" id="{48D875AE-ECA8-4722-92D6-EE91F917F3F4}"/>
                </a:ext>
              </a:extLst>
            </p:cNvPr>
            <p:cNvSpPr/>
            <p:nvPr/>
          </p:nvSpPr>
          <p:spPr>
            <a:xfrm rot="1578922">
              <a:off x="895106" y="367558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n </a:t>
              </a:r>
            </a:p>
          </p:txBody>
        </p:sp>
        <p:sp>
          <p:nvSpPr>
            <p:cNvPr id="5" name="Rectangle 4">
              <a:extLst>
                <a:ext uri="{FF2B5EF4-FFF2-40B4-BE49-F238E27FC236}">
                  <a16:creationId xmlns:a16="http://schemas.microsoft.com/office/drawing/2014/main" id="{CF69C66A-EAB7-4362-89F3-A5CA5ECA3E1E}"/>
                </a:ext>
              </a:extLst>
            </p:cNvPr>
            <p:cNvSpPr/>
            <p:nvPr/>
          </p:nvSpPr>
          <p:spPr>
            <a:xfrm rot="21327025">
              <a:off x="1424285" y="3264991"/>
              <a:ext cx="727075" cy="1122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i</a:t>
              </a:r>
            </a:p>
          </p:txBody>
        </p:sp>
        <p:sp>
          <p:nvSpPr>
            <p:cNvPr id="6" name="Rectangle 5">
              <a:extLst>
                <a:ext uri="{FF2B5EF4-FFF2-40B4-BE49-F238E27FC236}">
                  <a16:creationId xmlns:a16="http://schemas.microsoft.com/office/drawing/2014/main" id="{4765AB9E-036F-413A-A464-B26FB4384CCB}"/>
                </a:ext>
              </a:extLst>
            </p:cNvPr>
            <p:cNvSpPr/>
            <p:nvPr/>
          </p:nvSpPr>
          <p:spPr>
            <a:xfrm>
              <a:off x="1968798" y="262046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p</a:t>
              </a:r>
            </a:p>
          </p:txBody>
        </p:sp>
        <p:sp>
          <p:nvSpPr>
            <p:cNvPr id="7" name="Rectangle 6">
              <a:extLst>
                <a:ext uri="{FF2B5EF4-FFF2-40B4-BE49-F238E27FC236}">
                  <a16:creationId xmlns:a16="http://schemas.microsoft.com/office/drawing/2014/main" id="{1A12813E-55F1-4A1D-B54B-F78A38C2C908}"/>
                </a:ext>
              </a:extLst>
            </p:cNvPr>
            <p:cNvSpPr/>
            <p:nvPr/>
          </p:nvSpPr>
          <p:spPr>
            <a:xfrm>
              <a:off x="743248" y="2939554"/>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d</a:t>
              </a:r>
            </a:p>
          </p:txBody>
        </p:sp>
        <p:pic>
          <p:nvPicPr>
            <p:cNvPr id="8" name="Picture 29" descr="SpeedSoundM.jpg">
              <a:extLst>
                <a:ext uri="{FF2B5EF4-FFF2-40B4-BE49-F238E27FC236}">
                  <a16:creationId xmlns:a16="http://schemas.microsoft.com/office/drawing/2014/main" id="{CD7FC10D-A3FC-410B-8463-DBB430778BC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261">
              <a:off x="819448" y="2137866"/>
              <a:ext cx="647700" cy="965200"/>
            </a:xfrm>
            <a:prstGeom prst="rect">
              <a:avLst/>
            </a:prstGeom>
            <a:noFill/>
            <a:ln w="9525">
              <a:solidFill>
                <a:schemeClr val="tx1"/>
              </a:solidFill>
              <a:miter lim="800000"/>
              <a:headEnd/>
              <a:tailEnd/>
            </a:ln>
          </p:spPr>
        </p:pic>
        <p:pic>
          <p:nvPicPr>
            <p:cNvPr id="9" name="Picture 31" descr="SpeedSoundS.jpg">
              <a:extLst>
                <a:ext uri="{FF2B5EF4-FFF2-40B4-BE49-F238E27FC236}">
                  <a16:creationId xmlns:a16="http://schemas.microsoft.com/office/drawing/2014/main" id="{0BFED748-C193-40F0-A8D4-EBA1DE348F2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648" y="2564904"/>
              <a:ext cx="639762" cy="990600"/>
            </a:xfrm>
            <a:prstGeom prst="rect">
              <a:avLst/>
            </a:prstGeom>
            <a:noFill/>
            <a:ln w="9525">
              <a:solidFill>
                <a:schemeClr val="tx1"/>
              </a:solidFill>
              <a:miter lim="800000"/>
              <a:headEnd/>
              <a:tailEnd/>
            </a:ln>
          </p:spPr>
        </p:pic>
        <p:pic>
          <p:nvPicPr>
            <p:cNvPr id="10" name="Picture 36" descr="SpeedSoundA.jpg">
              <a:extLst>
                <a:ext uri="{FF2B5EF4-FFF2-40B4-BE49-F238E27FC236}">
                  <a16:creationId xmlns:a16="http://schemas.microsoft.com/office/drawing/2014/main" id="{9C6A988E-EED5-4D2C-AF72-2BC874AB195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62277">
              <a:off x="2240260" y="2088654"/>
              <a:ext cx="633413" cy="869950"/>
            </a:xfrm>
            <a:prstGeom prst="rect">
              <a:avLst/>
            </a:prstGeom>
            <a:noFill/>
            <a:ln w="9525">
              <a:solidFill>
                <a:schemeClr val="tx1"/>
              </a:solidFill>
              <a:miter lim="800000"/>
              <a:headEnd/>
              <a:tailEnd/>
            </a:ln>
          </p:spPr>
        </p:pic>
        <p:sp>
          <p:nvSpPr>
            <p:cNvPr id="11" name="Rectangle 10">
              <a:extLst>
                <a:ext uri="{FF2B5EF4-FFF2-40B4-BE49-F238E27FC236}">
                  <a16:creationId xmlns:a16="http://schemas.microsoft.com/office/drawing/2014/main" id="{144E84BB-1F92-407B-980A-4AAE41E5EBDC}"/>
                </a:ext>
              </a:extLst>
            </p:cNvPr>
            <p:cNvSpPr/>
            <p:nvPr/>
          </p:nvSpPr>
          <p:spPr>
            <a:xfrm rot="1935871">
              <a:off x="2284710" y="3228479"/>
              <a:ext cx="725488" cy="1122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t</a:t>
              </a:r>
            </a:p>
          </p:txBody>
        </p:sp>
      </p:grpSp>
    </p:spTree>
    <p:extLst>
      <p:ext uri="{BB962C8B-B14F-4D97-AF65-F5344CB8AC3E}">
        <p14:creationId xmlns:p14="http://schemas.microsoft.com/office/powerpoint/2010/main" val="198963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Ditty </a:t>
            </a:r>
            <a:r>
              <a:rPr lang="en-US" dirty="0" err="1"/>
              <a:t>Photcopiable</a:t>
            </a:r>
            <a:r>
              <a:rPr lang="en-US" dirty="0"/>
              <a:t> Masters</a:t>
            </a:r>
          </a:p>
        </p:txBody>
      </p:sp>
      <p:pic>
        <p:nvPicPr>
          <p:cNvPr id="3" name="Picture 2">
            <a:extLst>
              <a:ext uri="{FF2B5EF4-FFF2-40B4-BE49-F238E27FC236}">
                <a16:creationId xmlns:a16="http://schemas.microsoft.com/office/drawing/2014/main" id="{05A0D5B5-1227-42FD-A052-0023F226171B}"/>
              </a:ext>
            </a:extLst>
          </p:cNvPr>
          <p:cNvPicPr>
            <a:picLocks noChangeAspect="1"/>
          </p:cNvPicPr>
          <p:nvPr/>
        </p:nvPicPr>
        <p:blipFill>
          <a:blip r:embed="rId3"/>
          <a:stretch>
            <a:fillRect/>
          </a:stretch>
        </p:blipFill>
        <p:spPr>
          <a:xfrm>
            <a:off x="2649247" y="1344002"/>
            <a:ext cx="3404314" cy="5222362"/>
          </a:xfrm>
          <a:prstGeom prst="rect">
            <a:avLst/>
          </a:prstGeom>
        </p:spPr>
      </p:pic>
    </p:spTree>
    <p:extLst>
      <p:ext uri="{BB962C8B-B14F-4D97-AF65-F5344CB8AC3E}">
        <p14:creationId xmlns:p14="http://schemas.microsoft.com/office/powerpoint/2010/main" val="4070421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Ditty Books</a:t>
            </a:r>
          </a:p>
        </p:txBody>
      </p:sp>
      <p:pic>
        <p:nvPicPr>
          <p:cNvPr id="3" name="Picture 2">
            <a:extLst>
              <a:ext uri="{FF2B5EF4-FFF2-40B4-BE49-F238E27FC236}">
                <a16:creationId xmlns:a16="http://schemas.microsoft.com/office/drawing/2014/main" id="{7477C83D-00AF-4FFB-BEED-BFD03423B925}"/>
              </a:ext>
            </a:extLst>
          </p:cNvPr>
          <p:cNvPicPr>
            <a:picLocks noChangeAspect="1"/>
          </p:cNvPicPr>
          <p:nvPr/>
        </p:nvPicPr>
        <p:blipFill>
          <a:blip r:embed="rId3"/>
          <a:stretch>
            <a:fillRect/>
          </a:stretch>
        </p:blipFill>
        <p:spPr>
          <a:xfrm>
            <a:off x="2224208" y="1342784"/>
            <a:ext cx="4533508" cy="3182918"/>
          </a:xfrm>
          <a:prstGeom prst="rect">
            <a:avLst/>
          </a:prstGeom>
        </p:spPr>
      </p:pic>
      <p:sp>
        <p:nvSpPr>
          <p:cNvPr id="4" name="Rectangle 3">
            <a:extLst>
              <a:ext uri="{FF2B5EF4-FFF2-40B4-BE49-F238E27FC236}">
                <a16:creationId xmlns:a16="http://schemas.microsoft.com/office/drawing/2014/main" id="{34C6F2BF-9E3A-412F-B7CB-49F98D530955}"/>
              </a:ext>
            </a:extLst>
          </p:cNvPr>
          <p:cNvSpPr/>
          <p:nvPr/>
        </p:nvSpPr>
        <p:spPr>
          <a:xfrm>
            <a:off x="323529" y="4812038"/>
            <a:ext cx="8403782" cy="1200329"/>
          </a:xfrm>
          <a:prstGeom prst="rect">
            <a:avLst/>
          </a:prstGeom>
        </p:spPr>
        <p:txBody>
          <a:bodyPr wrap="square">
            <a:spAutoFit/>
          </a:bodyPr>
          <a:lstStyle/>
          <a:p>
            <a:r>
              <a:rPr lang="en-GB" sz="2400" dirty="0">
                <a:solidFill>
                  <a:srgbClr val="4A4A49"/>
                </a:solidFill>
              </a:rPr>
              <a:t>These books offer early practice in reading short decodable passages that form an important bridge between reading single words and whole sentences. </a:t>
            </a:r>
            <a:endParaRPr lang="en-GB" sz="2400" dirty="0"/>
          </a:p>
        </p:txBody>
      </p:sp>
    </p:spTree>
    <p:extLst>
      <p:ext uri="{BB962C8B-B14F-4D97-AF65-F5344CB8AC3E}">
        <p14:creationId xmlns:p14="http://schemas.microsoft.com/office/powerpoint/2010/main" val="194598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Story Books</a:t>
            </a:r>
          </a:p>
        </p:txBody>
      </p:sp>
      <p:sp>
        <p:nvSpPr>
          <p:cNvPr id="4" name="Rectangle 3">
            <a:extLst>
              <a:ext uri="{FF2B5EF4-FFF2-40B4-BE49-F238E27FC236}">
                <a16:creationId xmlns:a16="http://schemas.microsoft.com/office/drawing/2014/main" id="{34C6F2BF-9E3A-412F-B7CB-49F98D530955}"/>
              </a:ext>
            </a:extLst>
          </p:cNvPr>
          <p:cNvSpPr/>
          <p:nvPr/>
        </p:nvSpPr>
        <p:spPr>
          <a:xfrm>
            <a:off x="323529" y="4812038"/>
            <a:ext cx="8403782" cy="1938992"/>
          </a:xfrm>
          <a:prstGeom prst="rect">
            <a:avLst/>
          </a:prstGeom>
        </p:spPr>
        <p:txBody>
          <a:bodyPr wrap="square">
            <a:spAutoFit/>
          </a:bodyPr>
          <a:lstStyle/>
          <a:p>
            <a:r>
              <a:rPr lang="en-GB" sz="2400" dirty="0">
                <a:solidFill>
                  <a:srgbClr val="4A4A49"/>
                </a:solidFill>
              </a:rPr>
              <a:t>These books storybooks provide structured practice in decoding words and reading through phonics. Each book is carefully graded so that children can read them with confidence, as soon as they have learned the sounds linked to the set.</a:t>
            </a:r>
            <a:endParaRPr lang="en-GB" sz="2400" dirty="0"/>
          </a:p>
        </p:txBody>
      </p:sp>
      <p:pic>
        <p:nvPicPr>
          <p:cNvPr id="2050" name="Picture 2" descr="Image result for rwi storybooks">
            <a:extLst>
              <a:ext uri="{FF2B5EF4-FFF2-40B4-BE49-F238E27FC236}">
                <a16:creationId xmlns:a16="http://schemas.microsoft.com/office/drawing/2014/main" id="{96E5FD6A-7F31-4781-9D32-57695CFF1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474" y="1307485"/>
            <a:ext cx="47625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8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D6E6D5-0322-4507-9EA2-DA728CFFD10D}"/>
              </a:ext>
            </a:extLst>
          </p:cNvPr>
          <p:cNvPicPr>
            <a:picLocks noChangeAspect="1"/>
          </p:cNvPicPr>
          <p:nvPr/>
        </p:nvPicPr>
        <p:blipFill>
          <a:blip r:embed="rId3"/>
          <a:stretch>
            <a:fillRect/>
          </a:stretch>
        </p:blipFill>
        <p:spPr>
          <a:xfrm>
            <a:off x="524237" y="1376060"/>
            <a:ext cx="8367462" cy="3809397"/>
          </a:xfrm>
          <a:prstGeom prst="rect">
            <a:avLst/>
          </a:prstGeom>
        </p:spPr>
      </p:pic>
    </p:spTree>
    <p:extLst>
      <p:ext uri="{BB962C8B-B14F-4D97-AF65-F5344CB8AC3E}">
        <p14:creationId xmlns:p14="http://schemas.microsoft.com/office/powerpoint/2010/main" val="292672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Story Books</a:t>
            </a:r>
          </a:p>
        </p:txBody>
      </p:sp>
      <p:sp>
        <p:nvSpPr>
          <p:cNvPr id="4" name="Rectangle 3">
            <a:extLst>
              <a:ext uri="{FF2B5EF4-FFF2-40B4-BE49-F238E27FC236}">
                <a16:creationId xmlns:a16="http://schemas.microsoft.com/office/drawing/2014/main" id="{34C6F2BF-9E3A-412F-B7CB-49F98D530955}"/>
              </a:ext>
            </a:extLst>
          </p:cNvPr>
          <p:cNvSpPr/>
          <p:nvPr/>
        </p:nvSpPr>
        <p:spPr>
          <a:xfrm>
            <a:off x="323529" y="4812038"/>
            <a:ext cx="8403782" cy="1938992"/>
          </a:xfrm>
          <a:prstGeom prst="rect">
            <a:avLst/>
          </a:prstGeom>
        </p:spPr>
        <p:txBody>
          <a:bodyPr wrap="square">
            <a:spAutoFit/>
          </a:bodyPr>
          <a:lstStyle/>
          <a:p>
            <a:r>
              <a:rPr lang="en-GB" sz="2400" dirty="0">
                <a:solidFill>
                  <a:srgbClr val="4A4A49"/>
                </a:solidFill>
              </a:rPr>
              <a:t>Book Bag Books are engaging texts to support children with additional reading practice outside the classroom. They have been specifically designed for children to take home after school, in order to share their reading journey and celebrate their achievements with parents and carers</a:t>
            </a:r>
            <a:endParaRPr lang="en-GB" sz="2400" dirty="0"/>
          </a:p>
        </p:txBody>
      </p:sp>
      <p:pic>
        <p:nvPicPr>
          <p:cNvPr id="3074" name="Picture 2" descr="https://images-na.ssl-images-amazon.com/images/I/51CMkN5jikL._SY348_BO1,204,203,200_.jpg">
            <a:extLst>
              <a:ext uri="{FF2B5EF4-FFF2-40B4-BE49-F238E27FC236}">
                <a16:creationId xmlns:a16="http://schemas.microsoft.com/office/drawing/2014/main" id="{E120F290-ADBB-4DB4-8177-9414F099D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260" y="1317010"/>
            <a:ext cx="47529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1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Oval Callout 3"/>
          <p:cNvSpPr/>
          <p:nvPr/>
        </p:nvSpPr>
        <p:spPr>
          <a:xfrm>
            <a:off x="1496864"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How can I help at home? </a:t>
            </a:r>
          </a:p>
        </p:txBody>
      </p:sp>
    </p:spTree>
    <p:extLst>
      <p:ext uri="{BB962C8B-B14F-4D97-AF65-F5344CB8AC3E}">
        <p14:creationId xmlns:p14="http://schemas.microsoft.com/office/powerpoint/2010/main" val="1948173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Storytime</a:t>
            </a:r>
            <a:endParaRPr lang="en-US" dirty="0"/>
          </a:p>
        </p:txBody>
      </p:sp>
      <p:sp>
        <p:nvSpPr>
          <p:cNvPr id="3" name="Content Placeholder 2"/>
          <p:cNvSpPr>
            <a:spLocks noGrp="1"/>
          </p:cNvSpPr>
          <p:nvPr>
            <p:ph idx="1"/>
          </p:nvPr>
        </p:nvSpPr>
        <p:spPr/>
        <p:txBody>
          <a:bodyPr/>
          <a:lstStyle/>
          <a:p>
            <a:pPr marL="457200" indent="-457200">
              <a:lnSpc>
                <a:spcPct val="100000"/>
              </a:lnSpc>
              <a:buFont typeface="Arial"/>
              <a:buChar char="•"/>
            </a:pPr>
            <a:r>
              <a:rPr lang="en-GB" dirty="0">
                <a:latin typeface="Arial" charset="0"/>
              </a:rPr>
              <a:t>Read</a:t>
            </a:r>
            <a:r>
              <a:rPr lang="en-GB" b="1" dirty="0">
                <a:latin typeface="Arial" charset="0"/>
              </a:rPr>
              <a:t> </a:t>
            </a:r>
            <a:r>
              <a:rPr lang="en-GB" i="1" dirty="0">
                <a:latin typeface="Arial" charset="0"/>
              </a:rPr>
              <a:t>with</a:t>
            </a:r>
            <a:r>
              <a:rPr lang="en-GB" dirty="0">
                <a:latin typeface="Arial" charset="0"/>
              </a:rPr>
              <a:t> your children</a:t>
            </a:r>
          </a:p>
          <a:p>
            <a:pPr marL="457200" indent="-457200">
              <a:lnSpc>
                <a:spcPct val="100000"/>
              </a:lnSpc>
              <a:buFont typeface="Arial"/>
              <a:buChar char="•"/>
            </a:pPr>
            <a:r>
              <a:rPr lang="en-GB" dirty="0">
                <a:latin typeface="Arial" charset="0"/>
              </a:rPr>
              <a:t>Read</a:t>
            </a:r>
            <a:r>
              <a:rPr lang="en-GB" b="1" dirty="0">
                <a:latin typeface="Arial" charset="0"/>
              </a:rPr>
              <a:t> </a:t>
            </a:r>
            <a:r>
              <a:rPr lang="en-GB" i="1" dirty="0">
                <a:latin typeface="Arial" charset="0"/>
              </a:rPr>
              <a:t>to</a:t>
            </a:r>
            <a:r>
              <a:rPr lang="en-GB" dirty="0">
                <a:latin typeface="Arial" charset="0"/>
              </a:rPr>
              <a:t> your children</a:t>
            </a:r>
          </a:p>
          <a:p>
            <a:pPr marL="457200" indent="-457200">
              <a:lnSpc>
                <a:spcPct val="100000"/>
              </a:lnSpc>
              <a:buFont typeface="Arial"/>
              <a:buChar char="•"/>
            </a:pPr>
            <a:r>
              <a:rPr lang="en-GB" dirty="0">
                <a:latin typeface="Arial" charset="0"/>
              </a:rPr>
              <a:t>Ask lots of questions and share opinions</a:t>
            </a:r>
          </a:p>
          <a:p>
            <a:pPr>
              <a:lnSpc>
                <a:spcPct val="100000"/>
              </a:lnSpc>
            </a:pPr>
            <a:endParaRPr lang="en-GB" dirty="0">
              <a:latin typeface="Arial" charset="0"/>
            </a:endParaRPr>
          </a:p>
          <a:p>
            <a:pPr>
              <a:lnSpc>
                <a:spcPct val="100000"/>
              </a:lnSpc>
            </a:pPr>
            <a:endParaRPr lang="en-GB" dirty="0">
              <a:latin typeface="Arial" charset="0"/>
            </a:endParaRPr>
          </a:p>
          <a:p>
            <a:r>
              <a:rPr lang="en-GB" dirty="0"/>
              <a:t>You're never too old, too wacky, too wild, to pick up a book and read to a child.</a:t>
            </a:r>
          </a:p>
          <a:p>
            <a:pPr algn="r"/>
            <a:r>
              <a:rPr lang="en-US" sz="2800" i="1" dirty="0" err="1"/>
              <a:t>Dr</a:t>
            </a:r>
            <a:r>
              <a:rPr lang="en-US" sz="2800" i="1" dirty="0"/>
              <a:t> Seuss</a:t>
            </a:r>
          </a:p>
          <a:p>
            <a:endParaRPr lang="en-GB" dirty="0"/>
          </a:p>
          <a:p>
            <a:endParaRPr lang="en-GB" dirty="0"/>
          </a:p>
          <a:p>
            <a:r>
              <a:rPr lang="en-US" dirty="0"/>
              <a:t> </a:t>
            </a:r>
            <a:endParaRPr lang="en-GB" dirty="0"/>
          </a:p>
          <a:p>
            <a:pPr>
              <a:lnSpc>
                <a:spcPct val="100000"/>
              </a:lnSpc>
            </a:pPr>
            <a:endParaRPr lang="en-GB" dirty="0">
              <a:latin typeface="Arial" charset="0"/>
            </a:endParaRPr>
          </a:p>
          <a:p>
            <a:endParaRPr lang="en-US" dirty="0"/>
          </a:p>
        </p:txBody>
      </p:sp>
    </p:spTree>
    <p:extLst>
      <p:ext uri="{BB962C8B-B14F-4D97-AF65-F5344CB8AC3E}">
        <p14:creationId xmlns:p14="http://schemas.microsoft.com/office/powerpoint/2010/main" val="89806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How Your Child Is Learning To Read And Spell In School</a:t>
            </a:r>
          </a:p>
        </p:txBody>
      </p:sp>
      <p:sp>
        <p:nvSpPr>
          <p:cNvPr id="3" name="Content Placeholder 2"/>
          <p:cNvSpPr>
            <a:spLocks noGrp="1"/>
          </p:cNvSpPr>
          <p:nvPr>
            <p:ph idx="1"/>
          </p:nvPr>
        </p:nvSpPr>
        <p:spPr/>
        <p:txBody>
          <a:bodyPr/>
          <a:lstStyle/>
          <a:p>
            <a:endParaRPr lang="en-US" dirty="0"/>
          </a:p>
          <a:p>
            <a:pPr marL="457200" indent="-457200">
              <a:buFont typeface="Arial"/>
              <a:buChar char="•"/>
            </a:pPr>
            <a:r>
              <a:rPr lang="en-US" dirty="0"/>
              <a:t>Pure sounds</a:t>
            </a:r>
          </a:p>
          <a:p>
            <a:pPr marL="457200" indent="-457200">
              <a:buFont typeface="Arial"/>
              <a:buChar char="•"/>
            </a:pPr>
            <a:endParaRPr lang="en-US" dirty="0"/>
          </a:p>
          <a:p>
            <a:pPr marL="457200" indent="-457200">
              <a:buFont typeface="Arial"/>
              <a:buChar char="•"/>
            </a:pPr>
            <a:r>
              <a:rPr lang="en-US" dirty="0"/>
              <a:t>Fred Talk</a:t>
            </a:r>
          </a:p>
          <a:p>
            <a:pPr marL="457200" indent="-457200">
              <a:buFont typeface="Arial"/>
              <a:buChar char="•"/>
            </a:pPr>
            <a:endParaRPr lang="en-US" dirty="0"/>
          </a:p>
          <a:p>
            <a:pPr marL="457200" indent="-457200">
              <a:buFont typeface="Arial"/>
              <a:buChar char="•"/>
            </a:pPr>
            <a:r>
              <a:rPr lang="en-US" dirty="0"/>
              <a:t>Fred Fingers</a:t>
            </a:r>
          </a:p>
          <a:p>
            <a:pPr marL="457200" indent="-457200">
              <a:buFont typeface="Arial"/>
              <a:buChar char="•"/>
            </a:pPr>
            <a:endParaRPr lang="en-US" dirty="0"/>
          </a:p>
          <a:p>
            <a:pPr marL="457200" indent="-457200">
              <a:buFont typeface="Arial"/>
              <a:buChar char="•"/>
            </a:pPr>
            <a:r>
              <a:rPr lang="en-US" dirty="0"/>
              <a:t>Lots of talking!</a:t>
            </a:r>
          </a:p>
          <a:p>
            <a:pPr marL="457200" indent="-457200">
              <a:buFont typeface="Arial"/>
              <a:buChar char="•"/>
            </a:pPr>
            <a:endParaRPr lang="en-US" dirty="0"/>
          </a:p>
          <a:p>
            <a:pPr marL="457200" indent="-457200"/>
            <a:endParaRPr lang="en-US" dirty="0"/>
          </a:p>
        </p:txBody>
      </p:sp>
    </p:spTree>
    <p:extLst>
      <p:ext uri="{BB962C8B-B14F-4D97-AF65-F5344CB8AC3E}">
        <p14:creationId xmlns:p14="http://schemas.microsoft.com/office/powerpoint/2010/main" val="75669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 available</a:t>
            </a:r>
          </a:p>
        </p:txBody>
      </p:sp>
      <p:sp>
        <p:nvSpPr>
          <p:cNvPr id="3" name="Content Placeholder 2"/>
          <p:cNvSpPr>
            <a:spLocks noGrp="1"/>
          </p:cNvSpPr>
          <p:nvPr>
            <p:ph idx="1"/>
          </p:nvPr>
        </p:nvSpPr>
        <p:spPr/>
        <p:txBody>
          <a:bodyPr/>
          <a:lstStyle/>
          <a:p>
            <a:r>
              <a:rPr lang="en-US" dirty="0"/>
              <a:t>Ruth Miskin Parents’ Page:</a:t>
            </a:r>
          </a:p>
          <a:p>
            <a:r>
              <a:rPr lang="en-US" dirty="0">
                <a:hlinkClick r:id="rId3"/>
              </a:rPr>
              <a:t>http://www.ruthmiskin.com/en/parents/</a:t>
            </a:r>
            <a:endParaRPr lang="en-US" dirty="0"/>
          </a:p>
          <a:p>
            <a:endParaRPr lang="en-US" dirty="0"/>
          </a:p>
          <a:p>
            <a:r>
              <a:rPr lang="en-US" dirty="0"/>
              <a:t>Free e-books for home reading:</a:t>
            </a:r>
          </a:p>
          <a:p>
            <a:r>
              <a:rPr lang="en-US" dirty="0">
                <a:hlinkClick r:id="rId4"/>
              </a:rPr>
              <a:t>http://www.oxfordowl.co.uk/Reading/</a:t>
            </a:r>
            <a:endParaRPr lang="en-US" dirty="0"/>
          </a:p>
          <a:p>
            <a:endParaRPr lang="en-US" dirty="0"/>
          </a:p>
          <a:p>
            <a:endParaRPr lang="en-US" dirty="0"/>
          </a:p>
        </p:txBody>
      </p:sp>
    </p:spTree>
    <p:extLst>
      <p:ext uri="{BB962C8B-B14F-4D97-AF65-F5344CB8AC3E}">
        <p14:creationId xmlns:p14="http://schemas.microsoft.com/office/powerpoint/2010/main" val="1570024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78" y="474562"/>
            <a:ext cx="7478713" cy="975650"/>
          </a:xfrm>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The Simple View of Reading</a:t>
            </a:r>
            <a:br>
              <a:rPr lang="en-US" dirty="0"/>
            </a:br>
            <a:endParaRPr lang="en-US" dirty="0"/>
          </a:p>
        </p:txBody>
      </p:sp>
      <p:pic>
        <p:nvPicPr>
          <p:cNvPr id="4" name="Picture 3">
            <a:extLst>
              <a:ext uri="{FF2B5EF4-FFF2-40B4-BE49-F238E27FC236}">
                <a16:creationId xmlns:a16="http://schemas.microsoft.com/office/drawing/2014/main" id="{9D1ED784-0DE7-449B-960C-11A0FF0AAF89}"/>
              </a:ext>
            </a:extLst>
          </p:cNvPr>
          <p:cNvPicPr>
            <a:picLocks noChangeAspect="1"/>
          </p:cNvPicPr>
          <p:nvPr/>
        </p:nvPicPr>
        <p:blipFill>
          <a:blip r:embed="rId3"/>
          <a:stretch>
            <a:fillRect/>
          </a:stretch>
        </p:blipFill>
        <p:spPr>
          <a:xfrm>
            <a:off x="427178" y="1933032"/>
            <a:ext cx="8423739" cy="3657540"/>
          </a:xfrm>
          <a:prstGeom prst="rect">
            <a:avLst/>
          </a:prstGeom>
        </p:spPr>
      </p:pic>
    </p:spTree>
    <p:extLst>
      <p:ext uri="{BB962C8B-B14F-4D97-AF65-F5344CB8AC3E}">
        <p14:creationId xmlns:p14="http://schemas.microsoft.com/office/powerpoint/2010/main" val="1741350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other questions</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t="-19518" b="-19518"/>
          <a:stretch>
            <a:fillRect/>
          </a:stretch>
        </p:blipFill>
        <p:spPr/>
      </p:pic>
    </p:spTree>
    <p:extLst>
      <p:ext uri="{BB962C8B-B14F-4D97-AF65-F5344CB8AC3E}">
        <p14:creationId xmlns:p14="http://schemas.microsoft.com/office/powerpoint/2010/main" val="129543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ortance of children reading facts uk">
            <a:extLst>
              <a:ext uri="{FF2B5EF4-FFF2-40B4-BE49-F238E27FC236}">
                <a16:creationId xmlns:a16="http://schemas.microsoft.com/office/drawing/2014/main" id="{40F79FFE-5019-426B-874D-9FC5EE7EA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566" y="329752"/>
            <a:ext cx="3699981" cy="653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0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Reminder…</a:t>
            </a:r>
          </a:p>
        </p:txBody>
      </p:sp>
    </p:spTree>
    <p:extLst>
      <p:ext uri="{BB962C8B-B14F-4D97-AF65-F5344CB8AC3E}">
        <p14:creationId xmlns:p14="http://schemas.microsoft.com/office/powerpoint/2010/main" val="29303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23973"/>
            <a:ext cx="7478713" cy="2637826"/>
          </a:xfrm>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Sound Pronunciation</a:t>
            </a:r>
            <a:br>
              <a:rPr lang="en-US" dirty="0"/>
            </a:br>
            <a:r>
              <a:rPr lang="en-US" dirty="0"/>
              <a:t/>
            </a:r>
            <a:br>
              <a:rPr lang="en-US" dirty="0"/>
            </a:br>
            <a:r>
              <a:rPr lang="en-US" dirty="0"/>
              <a:t/>
            </a:r>
            <a:br>
              <a:rPr lang="en-US" dirty="0"/>
            </a:br>
            <a:r>
              <a:rPr lang="en-US" sz="3200" b="0" dirty="0"/>
              <a:t>It is important that we use pure sounds, such as ‘s’ not ‘</a:t>
            </a:r>
            <a:r>
              <a:rPr lang="en-US" sz="3200" b="0" dirty="0" err="1"/>
              <a:t>suh</a:t>
            </a:r>
            <a:r>
              <a:rPr lang="en-US" sz="3200" b="0" dirty="0"/>
              <a:t>’, so that your child will be able to blend the sounds into words.</a:t>
            </a:r>
            <a:r>
              <a:rPr lang="en-US" dirty="0"/>
              <a:t/>
            </a:r>
            <a:br>
              <a:rPr lang="en-US" dirty="0"/>
            </a:br>
            <a:r>
              <a:rPr lang="en-US" dirty="0"/>
              <a:t/>
            </a:r>
            <a:br>
              <a:rPr lang="en-US" dirty="0"/>
            </a:br>
            <a:r>
              <a:rPr lang="en-US" dirty="0"/>
              <a:t>https://schools.ruthmiskin.com/schools/resources/watch/23/</a:t>
            </a:r>
          </a:p>
        </p:txBody>
      </p:sp>
    </p:spTree>
    <p:extLst>
      <p:ext uri="{BB962C8B-B14F-4D97-AF65-F5344CB8AC3E}">
        <p14:creationId xmlns:p14="http://schemas.microsoft.com/office/powerpoint/2010/main" val="7366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Systematic Approach</a:t>
            </a:r>
          </a:p>
        </p:txBody>
      </p:sp>
      <p:sp>
        <p:nvSpPr>
          <p:cNvPr id="3" name="Content Placeholder 2"/>
          <p:cNvSpPr>
            <a:spLocks noGrp="1"/>
          </p:cNvSpPr>
          <p:nvPr>
            <p:ph idx="1"/>
          </p:nvPr>
        </p:nvSpPr>
        <p:spPr>
          <a:xfrm>
            <a:off x="323528" y="1219653"/>
            <a:ext cx="8639175" cy="5040560"/>
          </a:xfrm>
        </p:spPr>
        <p:txBody>
          <a:bodyPr/>
          <a:lstStyle/>
          <a:p>
            <a:endParaRPr lang="en-US" dirty="0"/>
          </a:p>
          <a:p>
            <a:endParaRPr lang="en-US" dirty="0"/>
          </a:p>
        </p:txBody>
      </p:sp>
      <p:grpSp>
        <p:nvGrpSpPr>
          <p:cNvPr id="29" name="Group 28"/>
          <p:cNvGrpSpPr/>
          <p:nvPr/>
        </p:nvGrpSpPr>
        <p:grpSpPr>
          <a:xfrm>
            <a:off x="1156380" y="1698887"/>
            <a:ext cx="2098143" cy="2509018"/>
            <a:chOff x="743248" y="2088654"/>
            <a:chExt cx="2266950" cy="2710882"/>
          </a:xfrm>
        </p:grpSpPr>
        <p:sp>
          <p:nvSpPr>
            <p:cNvPr id="17" name="Rectangle 16"/>
            <p:cNvSpPr/>
            <p:nvPr/>
          </p:nvSpPr>
          <p:spPr>
            <a:xfrm rot="1578922">
              <a:off x="895106" y="367558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n </a:t>
              </a:r>
            </a:p>
          </p:txBody>
        </p:sp>
        <p:sp>
          <p:nvSpPr>
            <p:cNvPr id="18" name="Rectangle 17"/>
            <p:cNvSpPr/>
            <p:nvPr/>
          </p:nvSpPr>
          <p:spPr>
            <a:xfrm rot="21327025">
              <a:off x="1424285" y="3264991"/>
              <a:ext cx="727075" cy="1122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i</a:t>
              </a:r>
            </a:p>
          </p:txBody>
        </p:sp>
        <p:sp>
          <p:nvSpPr>
            <p:cNvPr id="19" name="Rectangle 18"/>
            <p:cNvSpPr/>
            <p:nvPr/>
          </p:nvSpPr>
          <p:spPr>
            <a:xfrm>
              <a:off x="1968798" y="262046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p</a:t>
              </a:r>
            </a:p>
          </p:txBody>
        </p:sp>
        <p:sp>
          <p:nvSpPr>
            <p:cNvPr id="20" name="Rectangle 19"/>
            <p:cNvSpPr/>
            <p:nvPr/>
          </p:nvSpPr>
          <p:spPr>
            <a:xfrm>
              <a:off x="743248" y="2939554"/>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d</a:t>
              </a:r>
            </a:p>
          </p:txBody>
        </p:sp>
        <p:pic>
          <p:nvPicPr>
            <p:cNvPr id="21" name="Picture 29" descr="SpeedSound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261">
              <a:off x="819448" y="2137866"/>
              <a:ext cx="647700" cy="965200"/>
            </a:xfrm>
            <a:prstGeom prst="rect">
              <a:avLst/>
            </a:prstGeom>
            <a:noFill/>
            <a:ln w="9525">
              <a:solidFill>
                <a:schemeClr val="tx1"/>
              </a:solidFill>
              <a:miter lim="800000"/>
              <a:headEnd/>
              <a:tailEnd/>
            </a:ln>
          </p:spPr>
        </p:pic>
        <p:pic>
          <p:nvPicPr>
            <p:cNvPr id="22" name="Picture 31" descr="SpeedSound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648" y="2564904"/>
              <a:ext cx="639762" cy="990600"/>
            </a:xfrm>
            <a:prstGeom prst="rect">
              <a:avLst/>
            </a:prstGeom>
            <a:noFill/>
            <a:ln w="9525">
              <a:solidFill>
                <a:schemeClr val="tx1"/>
              </a:solidFill>
              <a:miter lim="800000"/>
              <a:headEnd/>
              <a:tailEnd/>
            </a:ln>
          </p:spPr>
        </p:pic>
        <p:pic>
          <p:nvPicPr>
            <p:cNvPr id="23" name="Picture 36" descr="SpeedSound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62277">
              <a:off x="2240260" y="2088654"/>
              <a:ext cx="633413" cy="869950"/>
            </a:xfrm>
            <a:prstGeom prst="rect">
              <a:avLst/>
            </a:prstGeom>
            <a:noFill/>
            <a:ln w="9525">
              <a:solidFill>
                <a:schemeClr val="tx1"/>
              </a:solidFill>
              <a:miter lim="800000"/>
              <a:headEnd/>
              <a:tailEnd/>
            </a:ln>
          </p:spPr>
        </p:pic>
        <p:sp>
          <p:nvSpPr>
            <p:cNvPr id="24" name="Rectangle 23"/>
            <p:cNvSpPr/>
            <p:nvPr/>
          </p:nvSpPr>
          <p:spPr>
            <a:xfrm rot="1935871">
              <a:off x="2284710" y="3228479"/>
              <a:ext cx="725488" cy="1122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t</a:t>
              </a:r>
            </a:p>
          </p:txBody>
        </p:sp>
      </p:grpSp>
      <p:grpSp>
        <p:nvGrpSpPr>
          <p:cNvPr id="39" name="Group 38"/>
          <p:cNvGrpSpPr/>
          <p:nvPr/>
        </p:nvGrpSpPr>
        <p:grpSpPr>
          <a:xfrm>
            <a:off x="4420778" y="1741706"/>
            <a:ext cx="3002823" cy="1221873"/>
            <a:chOff x="5179992" y="2034094"/>
            <a:chExt cx="3002823" cy="1221873"/>
          </a:xfrm>
        </p:grpSpPr>
        <p:sp>
          <p:nvSpPr>
            <p:cNvPr id="25" name="Text Box 12"/>
            <p:cNvSpPr txBox="1">
              <a:spLocks noChangeArrowheads="1"/>
            </p:cNvSpPr>
            <p:nvPr/>
          </p:nvSpPr>
          <p:spPr bwMode="auto">
            <a:xfrm rot="265183">
              <a:off x="5179992" y="2322235"/>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mat</a:t>
              </a:r>
            </a:p>
          </p:txBody>
        </p:sp>
        <p:sp>
          <p:nvSpPr>
            <p:cNvPr id="26" name="Text Box 12"/>
            <p:cNvSpPr txBox="1">
              <a:spLocks noChangeArrowheads="1"/>
            </p:cNvSpPr>
            <p:nvPr/>
          </p:nvSpPr>
          <p:spPr bwMode="auto">
            <a:xfrm rot="20122171">
              <a:off x="6130365" y="2671191"/>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sad</a:t>
              </a:r>
            </a:p>
          </p:txBody>
        </p:sp>
        <p:sp>
          <p:nvSpPr>
            <p:cNvPr id="27" name="Text Box 12"/>
            <p:cNvSpPr txBox="1">
              <a:spLocks noChangeArrowheads="1"/>
            </p:cNvSpPr>
            <p:nvPr/>
          </p:nvSpPr>
          <p:spPr bwMode="auto">
            <a:xfrm rot="265183">
              <a:off x="6692152" y="2034094"/>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sat</a:t>
              </a:r>
            </a:p>
          </p:txBody>
        </p:sp>
      </p:grpSp>
      <p:grpSp>
        <p:nvGrpSpPr>
          <p:cNvPr id="4" name="Group 3"/>
          <p:cNvGrpSpPr/>
          <p:nvPr/>
        </p:nvGrpSpPr>
        <p:grpSpPr>
          <a:xfrm>
            <a:off x="1926295" y="4403425"/>
            <a:ext cx="3189513" cy="1956775"/>
            <a:chOff x="1707744" y="4716562"/>
            <a:chExt cx="2997129" cy="1759883"/>
          </a:xfrm>
        </p:grpSpPr>
        <p:pic>
          <p:nvPicPr>
            <p:cNvPr id="40" name="Picture 28" descr="Tabthecat.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712926" y="4912971"/>
              <a:ext cx="991947" cy="650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33" descr="Tomthumb.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389525" y="5539479"/>
              <a:ext cx="1141184" cy="688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14" descr="Chips.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881354" y="5183380"/>
              <a:ext cx="1078763" cy="760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79" descr="Lookout.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151629" y="4899220"/>
              <a:ext cx="1009856" cy="599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8" descr="C:\Users\Davina\Pictures\RWI\RedDittyBook.gif"/>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013696" y="4716562"/>
              <a:ext cx="10509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8" descr="Toad.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1707744" y="5492745"/>
              <a:ext cx="1173610" cy="694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42" descr="Thejarofoil.jpg"/>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2381755" y="5897717"/>
              <a:ext cx="999197" cy="578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5" name="Picture 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97530" y="3417621"/>
            <a:ext cx="2538885" cy="2538885"/>
          </a:xfrm>
          <a:prstGeom prst="rect">
            <a:avLst/>
          </a:prstGeom>
        </p:spPr>
      </p:pic>
    </p:spTree>
    <p:extLst>
      <p:ext uri="{BB962C8B-B14F-4D97-AF65-F5344CB8AC3E}">
        <p14:creationId xmlns:p14="http://schemas.microsoft.com/office/powerpoint/2010/main" val="37384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Speed Sounds</a:t>
            </a:r>
          </a:p>
        </p:txBody>
      </p:sp>
      <p:pic>
        <p:nvPicPr>
          <p:cNvPr id="4" name="Picture 26"/>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l="-30700" r="-30700"/>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1617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23528" y="260648"/>
            <a:ext cx="7478713" cy="86409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000" b="1" i="0" u="none" strike="noStrike" cap="none" dirty="0">
                <a:solidFill>
                  <a:srgbClr val="787878"/>
                </a:solidFill>
                <a:latin typeface="Arial"/>
                <a:ea typeface="Arial"/>
                <a:cs typeface="Arial"/>
                <a:sym typeface="Arial"/>
              </a:rPr>
              <a:t>Speed Sounds Chart</a:t>
            </a:r>
          </a:p>
        </p:txBody>
      </p:sp>
      <p:pic>
        <p:nvPicPr>
          <p:cNvPr id="255" name="Shape 255"/>
          <p:cNvPicPr preferRelativeResize="0">
            <a:picLocks noGrp="1"/>
          </p:cNvPicPr>
          <p:nvPr>
            <p:ph type="body" idx="1"/>
          </p:nvPr>
        </p:nvPicPr>
        <p:blipFill rotWithShape="1">
          <a:blip r:embed="rId3">
            <a:alphaModFix/>
          </a:blip>
          <a:srcRect l="-35034" r="-35034"/>
          <a:stretch/>
        </p:blipFill>
        <p:spPr>
          <a:xfrm>
            <a:off x="323528" y="1196751"/>
            <a:ext cx="8639174" cy="5040559"/>
          </a:xfrm>
          <a:prstGeom prst="rect">
            <a:avLst/>
          </a:prstGeom>
          <a:noFill/>
          <a:ln>
            <a:noFill/>
          </a:ln>
        </p:spPr>
      </p:pic>
    </p:spTree>
    <p:extLst>
      <p:ext uri="{BB962C8B-B14F-4D97-AF65-F5344CB8AC3E}">
        <p14:creationId xmlns:p14="http://schemas.microsoft.com/office/powerpoint/2010/main" val="242740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Blending Using Fred Talk, Including Fred Talk Games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rot="1578922">
            <a:off x="895107" y="367558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n </a:t>
            </a:r>
          </a:p>
        </p:txBody>
      </p:sp>
      <p:sp>
        <p:nvSpPr>
          <p:cNvPr id="5" name="Rectangle 4"/>
          <p:cNvSpPr/>
          <p:nvPr/>
        </p:nvSpPr>
        <p:spPr>
          <a:xfrm rot="21327025">
            <a:off x="1424285" y="3264991"/>
            <a:ext cx="727075" cy="1122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i</a:t>
            </a:r>
          </a:p>
        </p:txBody>
      </p:sp>
      <p:sp>
        <p:nvSpPr>
          <p:cNvPr id="6" name="Rectangle 5"/>
          <p:cNvSpPr/>
          <p:nvPr/>
        </p:nvSpPr>
        <p:spPr>
          <a:xfrm>
            <a:off x="1968798" y="262046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p</a:t>
            </a:r>
          </a:p>
        </p:txBody>
      </p:sp>
      <p:sp>
        <p:nvSpPr>
          <p:cNvPr id="7" name="Rectangle 6"/>
          <p:cNvSpPr/>
          <p:nvPr/>
        </p:nvSpPr>
        <p:spPr>
          <a:xfrm>
            <a:off x="743248" y="2939554"/>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d</a:t>
            </a:r>
          </a:p>
        </p:txBody>
      </p:sp>
      <p:pic>
        <p:nvPicPr>
          <p:cNvPr id="8" name="Picture 29" descr="SpeedSound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261">
            <a:off x="819448" y="2137866"/>
            <a:ext cx="647700" cy="965200"/>
          </a:xfrm>
          <a:prstGeom prst="rect">
            <a:avLst/>
          </a:prstGeom>
          <a:noFill/>
          <a:ln w="9525">
            <a:solidFill>
              <a:schemeClr val="tx1"/>
            </a:solidFill>
            <a:miter lim="800000"/>
            <a:headEnd/>
            <a:tailEnd/>
          </a:ln>
        </p:spPr>
      </p:pic>
      <p:pic>
        <p:nvPicPr>
          <p:cNvPr id="9" name="Picture 31" descr="SpeedSound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648" y="2564904"/>
            <a:ext cx="639762" cy="990600"/>
          </a:xfrm>
          <a:prstGeom prst="rect">
            <a:avLst/>
          </a:prstGeom>
          <a:noFill/>
          <a:ln w="9525">
            <a:solidFill>
              <a:schemeClr val="tx1"/>
            </a:solidFill>
            <a:miter lim="800000"/>
            <a:headEnd/>
            <a:tailEnd/>
          </a:ln>
        </p:spPr>
      </p:pic>
      <p:pic>
        <p:nvPicPr>
          <p:cNvPr id="10" name="Picture 36" descr="SpeedSound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62277">
            <a:off x="2240260" y="2088654"/>
            <a:ext cx="633413" cy="869950"/>
          </a:xfrm>
          <a:prstGeom prst="rect">
            <a:avLst/>
          </a:prstGeom>
          <a:noFill/>
          <a:ln w="9525">
            <a:solidFill>
              <a:schemeClr val="tx1"/>
            </a:solidFill>
            <a:miter lim="800000"/>
            <a:headEnd/>
            <a:tailEnd/>
          </a:ln>
        </p:spPr>
      </p:pic>
      <p:sp>
        <p:nvSpPr>
          <p:cNvPr id="11" name="Rectangle 10"/>
          <p:cNvSpPr/>
          <p:nvPr/>
        </p:nvSpPr>
        <p:spPr>
          <a:xfrm rot="1935871">
            <a:off x="2284710" y="3228479"/>
            <a:ext cx="725488" cy="1122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t</a:t>
            </a:r>
          </a:p>
        </p:txBody>
      </p:sp>
      <p:sp>
        <p:nvSpPr>
          <p:cNvPr id="12" name="Text Box 12"/>
          <p:cNvSpPr txBox="1">
            <a:spLocks noChangeArrowheads="1"/>
          </p:cNvSpPr>
          <p:nvPr/>
        </p:nvSpPr>
        <p:spPr bwMode="auto">
          <a:xfrm rot="265183">
            <a:off x="5026735" y="2868181"/>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mat</a:t>
            </a:r>
          </a:p>
        </p:txBody>
      </p:sp>
      <p:sp>
        <p:nvSpPr>
          <p:cNvPr id="13" name="Text Box 12"/>
          <p:cNvSpPr txBox="1">
            <a:spLocks noChangeArrowheads="1"/>
          </p:cNvSpPr>
          <p:nvPr/>
        </p:nvSpPr>
        <p:spPr bwMode="auto">
          <a:xfrm rot="20122171">
            <a:off x="5790998" y="3308953"/>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sad</a:t>
            </a:r>
          </a:p>
        </p:txBody>
      </p:sp>
      <p:sp>
        <p:nvSpPr>
          <p:cNvPr id="14" name="Text Box 12"/>
          <p:cNvSpPr txBox="1">
            <a:spLocks noChangeArrowheads="1"/>
          </p:cNvSpPr>
          <p:nvPr/>
        </p:nvSpPr>
        <p:spPr bwMode="auto">
          <a:xfrm rot="265183">
            <a:off x="6538895" y="2580040"/>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sat</a:t>
            </a:r>
          </a:p>
        </p:txBody>
      </p:sp>
    </p:spTree>
    <p:extLst>
      <p:ext uri="{BB962C8B-B14F-4D97-AF65-F5344CB8AC3E}">
        <p14:creationId xmlns:p14="http://schemas.microsoft.com/office/powerpoint/2010/main" val="151122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animBg="1"/>
      <p:bldP spid="14" grpId="0" animBg="1"/>
    </p:bldLst>
  </p:timing>
</p:sld>
</file>

<file path=ppt/theme/theme1.xml><?xml version="1.0" encoding="utf-8"?>
<a:theme xmlns:a="http://schemas.openxmlformats.org/drawingml/2006/main" name="NEW Phonics Template">
  <a:themeElements>
    <a:clrScheme name="Custom 4">
      <a:dk1>
        <a:srgbClr val="2D2D2D"/>
      </a:dk1>
      <a:lt1>
        <a:sysClr val="window" lastClr="FFFFFF"/>
      </a:lt1>
      <a:dk2>
        <a:srgbClr val="5A5A5A"/>
      </a:dk2>
      <a:lt2>
        <a:srgbClr val="EEECE1"/>
      </a:lt2>
      <a:accent1>
        <a:srgbClr val="FFC000"/>
      </a:accent1>
      <a:accent2>
        <a:srgbClr val="FFD200"/>
      </a:accent2>
      <a:accent3>
        <a:srgbClr val="CF9C00"/>
      </a:accent3>
      <a:accent4>
        <a:srgbClr val="A0A0A0"/>
      </a:accent4>
      <a:accent5>
        <a:srgbClr val="787878"/>
      </a:accent5>
      <a:accent6>
        <a:srgbClr val="5A5A5A"/>
      </a:accent6>
      <a:hlink>
        <a:srgbClr val="CF9C00"/>
      </a:hlink>
      <a:folHlink>
        <a:srgbClr val="78787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Presentation1.potx</Template>
  <TotalTime>708</TotalTime>
  <Words>1350</Words>
  <Application>Microsoft Office PowerPoint</Application>
  <PresentationFormat>On-screen Show (4:3)</PresentationFormat>
  <Paragraphs>166</Paragraphs>
  <Slides>26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ＭＳ Ｐゴシック</vt:lpstr>
      <vt:lpstr>Arial</vt:lpstr>
      <vt:lpstr>Calibri</vt:lpstr>
      <vt:lpstr>Garamond</vt:lpstr>
      <vt:lpstr>Gill Sans</vt:lpstr>
      <vt:lpstr>Times New Roman</vt:lpstr>
      <vt:lpstr>NEW Phonics Template</vt:lpstr>
      <vt:lpstr>Read Write Inc. Phonics  Parents’ Meeting</vt:lpstr>
      <vt:lpstr>PowerPoint Presentation</vt:lpstr>
      <vt:lpstr>PowerPoint Presentation</vt:lpstr>
      <vt:lpstr>PowerPoint Presentation</vt:lpstr>
      <vt:lpstr>                  Sound Pronunciation   It is important that we use pure sounds, such as ‘s’ not ‘suh’, so that your child will be able to blend the sounds into words.  https://schools.ruthmiskin.com/schools/resources/watch/23/</vt:lpstr>
      <vt:lpstr>Systematic Approach</vt:lpstr>
      <vt:lpstr>Simple Speed Sounds</vt:lpstr>
      <vt:lpstr>Speed Sounds Chart</vt:lpstr>
      <vt:lpstr>Blending Using Fred Talk, Including Fred Talk Games</vt:lpstr>
      <vt:lpstr>Fred Talk</vt:lpstr>
      <vt:lpstr>Storybooks</vt:lpstr>
      <vt:lpstr>PowerPoint Presentation</vt:lpstr>
      <vt:lpstr>Fred Fingers</vt:lpstr>
      <vt:lpstr>PowerPoint Presentation</vt:lpstr>
      <vt:lpstr>Picture Books And Anything That Interests Them!</vt:lpstr>
      <vt:lpstr>Speed Sounds</vt:lpstr>
      <vt:lpstr>Ditty Photcopiable Masters</vt:lpstr>
      <vt:lpstr>Ditty Books</vt:lpstr>
      <vt:lpstr>Story Books</vt:lpstr>
      <vt:lpstr>Story Books</vt:lpstr>
      <vt:lpstr>PowerPoint Presentation</vt:lpstr>
      <vt:lpstr>Storytime</vt:lpstr>
      <vt:lpstr>Support How Your Child Is Learning To Read And Spell In School</vt:lpstr>
      <vt:lpstr>Online resources available</vt:lpstr>
      <vt:lpstr>                  The Simple View of Reading </vt:lpstr>
      <vt:lpstr>Any other questions</vt:lpstr>
    </vt:vector>
  </TitlesOfParts>
  <Company>Ruth Miskin Literacy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Steenson</dc:creator>
  <cp:lastModifiedBy>Maura Furber</cp:lastModifiedBy>
  <cp:revision>115</cp:revision>
  <dcterms:created xsi:type="dcterms:W3CDTF">2015-11-23T14:36:59Z</dcterms:created>
  <dcterms:modified xsi:type="dcterms:W3CDTF">2020-02-07T21:09:45Z</dcterms:modified>
</cp:coreProperties>
</file>