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12192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5"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FE5B25B-CA5C-4241-9592-191FA3FE8069}" type="datetimeFigureOut">
              <a:t>6/27/2022</a:t>
            </a:fld>
            <a:endParaRPr lang="en-GB"/>
          </a:p>
        </p:txBody>
      </p:sp>
      <p:sp>
        <p:nvSpPr>
          <p:cNvPr id="6"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7"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8"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9"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3B5ABAC1-8189-4C5C-82A7-5F8C817AF091}" type="slidenum">
              <a:t>‹#›</a:t>
            </a:fld>
            <a:endParaRPr lang="en-GB"/>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a:t>Roles within the class</a:t>
            </a:r>
            <a:endParaRPr/>
          </a:p>
        </p:txBody>
      </p:sp>
      <p:sp>
        <p:nvSpPr>
          <p:cNvPr id="6"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42EAD37-48D8-4345-88A8-43A92CC0BB3D}" type="slidenum">
              <a:t>1</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a:t>Aim for all to achieve to the best of their ability</a:t>
            </a:r>
            <a:endParaRPr/>
          </a:p>
        </p:txBody>
      </p:sp>
      <p:sp>
        <p:nvSpPr>
          <p:cNvPr id="6"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42EAD37-48D8-4345-88A8-43A92CC0BB3D}" type="slidenum">
              <a:t>2</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a:t>Aim for all to achieve to the best of their ability</a:t>
            </a:r>
            <a:endParaRPr/>
          </a:p>
        </p:txBody>
      </p:sp>
      <p:sp>
        <p:nvSpPr>
          <p:cNvPr id="6"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42EAD37-48D8-4345-88A8-43A92CC0BB3D}" type="slidenum">
              <a:t>3</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a:t>Discuss preparation and support with this- in September will provide a parent guide to SATs for Reading and Maths</a:t>
            </a:r>
          </a:p>
        </p:txBody>
      </p:sp>
      <p:sp>
        <p:nvSpPr>
          <p:cNvPr id="6"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42EAD37-48D8-4345-88A8-43A92CC0BB3D}" type="slidenum">
              <a:t>9</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a:t>Discuss preparation and support with this- in September will provide a parent guide to SATs for Reading and Maths</a:t>
            </a:r>
          </a:p>
        </p:txBody>
      </p:sp>
      <p:sp>
        <p:nvSpPr>
          <p:cNvPr id="6"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42EAD37-48D8-4345-88A8-43A92CC0BB3D}" type="slidenum">
              <a:t>10</a:t>
            </a:fld>
            <a:endParaRPr lang="en-GB" sz="1200" b="0" i="0" u="none" strike="noStrike" cap="none" spc="0">
              <a:ln>
                <a:noFill/>
              </a:ln>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2130426"/>
            <a:ext cx="10363200" cy="1470025"/>
          </a:xfrm>
        </p:spPr>
        <p:txBody>
          <a:bodyPr/>
          <a:lstStyle/>
          <a:p>
            <a:pPr>
              <a:defRPr/>
            </a:pPr>
            <a:r>
              <a:rPr lang="en-US"/>
              <a:t>Click to edit Master title style</a:t>
            </a:r>
            <a:endParaRPr lang="en-GB"/>
          </a:p>
        </p:txBody>
      </p:sp>
      <p:sp>
        <p:nvSpPr>
          <p:cNvPr id="5" name="Subtitle 2"/>
          <p:cNvSpPr>
            <a:spLocks noGrp="1"/>
          </p:cNvSpPr>
          <p:nvPr>
            <p:ph type="subTitle" idx="1"/>
          </p:nvPr>
        </p:nvSpPr>
        <p:spPr bwMode="auto">
          <a:xfrm>
            <a:off x="1828800" y="3886200"/>
            <a:ext cx="85344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en-GB"/>
          </a:p>
        </p:txBody>
      </p:sp>
      <p:sp>
        <p:nvSpPr>
          <p:cNvPr id="6" name="Date Placeholder 3"/>
          <p:cNvSpPr>
            <a:spLocks noGrp="1"/>
          </p:cNvSpPr>
          <p:nvPr>
            <p:ph type="dt" sz="half" idx="10"/>
          </p:nvPr>
        </p:nvSpPr>
        <p:spPr bwMode="auto"/>
        <p:txBody>
          <a:bodyPr/>
          <a:lstStyle/>
          <a:p>
            <a:pPr>
              <a:defRPr/>
            </a:pPr>
            <a:fld id="{85FB82BD-F750-4780-8EB9-3AA81DFF4058}" type="datetimeFigureOut">
              <a:t>6/27/2022</a:t>
            </a:fld>
            <a:endParaRPr lang="en-GB"/>
          </a:p>
        </p:txBody>
      </p:sp>
      <p:sp>
        <p:nvSpPr>
          <p:cNvPr id="7" name="Footer Placeholder 4"/>
          <p:cNvSpPr>
            <a:spLocks noGrp="1"/>
          </p:cNvSpPr>
          <p:nvPr>
            <p:ph type="ftr" sz="quarter" idx="11"/>
          </p:nvPr>
        </p:nvSpPr>
        <p:spPr bwMode="auto"/>
        <p:txBody>
          <a:bodyPr/>
          <a:lstStyle/>
          <a:p>
            <a:pPr>
              <a:defRPr/>
            </a:pPr>
            <a:endParaRPr lang="en-GB"/>
          </a:p>
        </p:txBody>
      </p:sp>
      <p:sp>
        <p:nvSpPr>
          <p:cNvPr id="8" name="Slide Number Placeholder 5"/>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e Placeholder 3"/>
          <p:cNvSpPr>
            <a:spLocks noGrp="1"/>
          </p:cNvSpPr>
          <p:nvPr>
            <p:ph type="dt" sz="half" idx="10"/>
          </p:nvPr>
        </p:nvSpPr>
        <p:spPr bwMode="auto"/>
        <p:txBody>
          <a:bodyPr/>
          <a:lstStyle/>
          <a:p>
            <a:pPr>
              <a:defRPr/>
            </a:pPr>
            <a:fld id="{85FB82BD-F750-4780-8EB9-3AA81DFF4058}" type="datetimeFigureOut">
              <a:t>6/27/2022</a:t>
            </a:fld>
            <a:endParaRPr lang="en-GB"/>
          </a:p>
        </p:txBody>
      </p:sp>
      <p:sp>
        <p:nvSpPr>
          <p:cNvPr id="7" name="Footer Placeholder 4"/>
          <p:cNvSpPr>
            <a:spLocks noGrp="1"/>
          </p:cNvSpPr>
          <p:nvPr>
            <p:ph type="ftr" sz="quarter" idx="11"/>
          </p:nvPr>
        </p:nvSpPr>
        <p:spPr bwMode="auto"/>
        <p:txBody>
          <a:bodyPr/>
          <a:lstStyle/>
          <a:p>
            <a:pPr>
              <a:defRPr/>
            </a:pPr>
            <a:endParaRPr lang="en-GB"/>
          </a:p>
        </p:txBody>
      </p:sp>
      <p:sp>
        <p:nvSpPr>
          <p:cNvPr id="8" name="Slide Number Placeholder 5"/>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839200" y="274639"/>
            <a:ext cx="2743200" cy="5851525"/>
          </a:xfrm>
        </p:spPr>
        <p:txBody>
          <a:bodyPr vert="eaVert"/>
          <a:lstStyle/>
          <a:p>
            <a:pPr>
              <a:defRPr/>
            </a:pPr>
            <a:r>
              <a:rPr lang="en-US"/>
              <a:t>Click to edit Master title style</a:t>
            </a:r>
            <a:endParaRPr lang="en-GB"/>
          </a:p>
        </p:txBody>
      </p:sp>
      <p:sp>
        <p:nvSpPr>
          <p:cNvPr id="5" name="Vertical Text Placeholder 2"/>
          <p:cNvSpPr>
            <a:spLocks noGrp="1"/>
          </p:cNvSpPr>
          <p:nvPr>
            <p:ph type="body" orient="vert" idx="1"/>
          </p:nvPr>
        </p:nvSpPr>
        <p:spPr bwMode="auto">
          <a:xfrm>
            <a:off x="609600" y="274639"/>
            <a:ext cx="80264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e Placeholder 3"/>
          <p:cNvSpPr>
            <a:spLocks noGrp="1"/>
          </p:cNvSpPr>
          <p:nvPr>
            <p:ph type="dt" sz="half" idx="10"/>
          </p:nvPr>
        </p:nvSpPr>
        <p:spPr bwMode="auto"/>
        <p:txBody>
          <a:bodyPr/>
          <a:lstStyle/>
          <a:p>
            <a:pPr>
              <a:defRPr/>
            </a:pPr>
            <a:fld id="{85FB82BD-F750-4780-8EB9-3AA81DFF4058}" type="datetimeFigureOut">
              <a:t>6/27/2022</a:t>
            </a:fld>
            <a:endParaRPr lang="en-GB"/>
          </a:p>
        </p:txBody>
      </p:sp>
      <p:sp>
        <p:nvSpPr>
          <p:cNvPr id="7" name="Footer Placeholder 4"/>
          <p:cNvSpPr>
            <a:spLocks noGrp="1"/>
          </p:cNvSpPr>
          <p:nvPr>
            <p:ph type="ftr" sz="quarter" idx="11"/>
          </p:nvPr>
        </p:nvSpPr>
        <p:spPr bwMode="auto"/>
        <p:txBody>
          <a:bodyPr/>
          <a:lstStyle/>
          <a:p>
            <a:pPr>
              <a:defRPr/>
            </a:pPr>
            <a:endParaRPr lang="en-GB"/>
          </a:p>
        </p:txBody>
      </p:sp>
      <p:sp>
        <p:nvSpPr>
          <p:cNvPr id="8" name="Slide Number Placeholder 5"/>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e Placeholder 3"/>
          <p:cNvSpPr>
            <a:spLocks noGrp="1"/>
          </p:cNvSpPr>
          <p:nvPr>
            <p:ph type="dt" sz="half" idx="10"/>
          </p:nvPr>
        </p:nvSpPr>
        <p:spPr bwMode="auto"/>
        <p:txBody>
          <a:bodyPr/>
          <a:lstStyle/>
          <a:p>
            <a:pPr>
              <a:defRPr/>
            </a:pPr>
            <a:fld id="{85FB82BD-F750-4780-8EB9-3AA81DFF4058}" type="datetimeFigureOut">
              <a:t>6/27/2022</a:t>
            </a:fld>
            <a:endParaRPr lang="en-GB"/>
          </a:p>
        </p:txBody>
      </p:sp>
      <p:sp>
        <p:nvSpPr>
          <p:cNvPr id="7" name="Footer Placeholder 4"/>
          <p:cNvSpPr>
            <a:spLocks noGrp="1"/>
          </p:cNvSpPr>
          <p:nvPr>
            <p:ph type="ftr" sz="quarter" idx="11"/>
          </p:nvPr>
        </p:nvSpPr>
        <p:spPr bwMode="auto"/>
        <p:txBody>
          <a:bodyPr/>
          <a:lstStyle/>
          <a:p>
            <a:pPr>
              <a:defRPr/>
            </a:pPr>
            <a:endParaRPr lang="en-GB"/>
          </a:p>
        </p:txBody>
      </p:sp>
      <p:sp>
        <p:nvSpPr>
          <p:cNvPr id="8" name="Slide Number Placeholder 5"/>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963084" y="4406901"/>
            <a:ext cx="10363200" cy="1362075"/>
          </a:xfrm>
        </p:spPr>
        <p:txBody>
          <a:bodyPr anchor="t"/>
          <a:lstStyle>
            <a:lvl1pPr algn="l">
              <a:defRPr sz="4000" b="1" cap="all"/>
            </a:lvl1pPr>
          </a:lstStyle>
          <a:p>
            <a:pPr>
              <a:defRPr/>
            </a:pPr>
            <a:r>
              <a:rPr lang="en-US"/>
              <a:t>Click to edit Master title style</a:t>
            </a:r>
            <a:endParaRPr lang="en-GB"/>
          </a:p>
        </p:txBody>
      </p:sp>
      <p:sp>
        <p:nvSpPr>
          <p:cNvPr id="5" name="Text Placeholder 2"/>
          <p:cNvSpPr>
            <a:spLocks noGrp="1"/>
          </p:cNvSpPr>
          <p:nvPr>
            <p:ph type="body" idx="1"/>
          </p:nvPr>
        </p:nvSpPr>
        <p:spPr bwMode="auto">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85FB82BD-F750-4780-8EB9-3AA81DFF4058}" type="datetimeFigureOut">
              <a:t>6/27/2022</a:t>
            </a:fld>
            <a:endParaRPr lang="en-GB"/>
          </a:p>
        </p:txBody>
      </p:sp>
      <p:sp>
        <p:nvSpPr>
          <p:cNvPr id="7" name="Footer Placeholder 4"/>
          <p:cNvSpPr>
            <a:spLocks noGrp="1"/>
          </p:cNvSpPr>
          <p:nvPr>
            <p:ph type="ftr" sz="quarter" idx="11"/>
          </p:nvPr>
        </p:nvSpPr>
        <p:spPr bwMode="auto"/>
        <p:txBody>
          <a:bodyPr/>
          <a:lstStyle/>
          <a:p>
            <a:pPr>
              <a:defRPr/>
            </a:pPr>
            <a:endParaRPr lang="en-GB"/>
          </a:p>
        </p:txBody>
      </p:sp>
      <p:sp>
        <p:nvSpPr>
          <p:cNvPr id="8" name="Slide Number Placeholder 5"/>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Content Placeholder 2"/>
          <p:cNvSpPr>
            <a:spLocks noGrp="1"/>
          </p:cNvSpPr>
          <p:nvPr>
            <p:ph sz="half" idx="1"/>
          </p:nvPr>
        </p:nvSpPr>
        <p:spPr bwMode="auto">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Content Placeholder 3"/>
          <p:cNvSpPr>
            <a:spLocks noGrp="1"/>
          </p:cNvSpPr>
          <p:nvPr>
            <p:ph sz="half" idx="2"/>
          </p:nvPr>
        </p:nvSpPr>
        <p:spPr bwMode="auto">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e Placeholder 4"/>
          <p:cNvSpPr>
            <a:spLocks noGrp="1"/>
          </p:cNvSpPr>
          <p:nvPr>
            <p:ph type="dt" sz="half" idx="10"/>
          </p:nvPr>
        </p:nvSpPr>
        <p:spPr bwMode="auto"/>
        <p:txBody>
          <a:bodyPr/>
          <a:lstStyle/>
          <a:p>
            <a:pPr>
              <a:defRPr/>
            </a:pPr>
            <a:fld id="{85FB82BD-F750-4780-8EB9-3AA81DFF4058}" type="datetimeFigureOut">
              <a:t>6/27/2022</a:t>
            </a:fld>
            <a:endParaRPr lang="en-GB"/>
          </a:p>
        </p:txBody>
      </p:sp>
      <p:sp>
        <p:nvSpPr>
          <p:cNvPr id="8" name="Footer Placeholder 5"/>
          <p:cNvSpPr>
            <a:spLocks noGrp="1"/>
          </p:cNvSpPr>
          <p:nvPr>
            <p:ph type="ftr" sz="quarter" idx="11"/>
          </p:nvPr>
        </p:nvSpPr>
        <p:spPr bwMode="auto"/>
        <p:txBody>
          <a:bodyPr/>
          <a:lstStyle/>
          <a:p>
            <a:pPr>
              <a:defRPr/>
            </a:pPr>
            <a:endParaRPr lang="en-GB"/>
          </a:p>
        </p:txBody>
      </p:sp>
      <p:sp>
        <p:nvSpPr>
          <p:cNvPr id="9" name="Slide Number Placeholder 6"/>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 Placeholder 2"/>
          <p:cNvSpPr>
            <a:spLocks noGrp="1"/>
          </p:cNvSpPr>
          <p:nvPr>
            <p:ph type="body" idx="1"/>
          </p:nvPr>
        </p:nvSpPr>
        <p:spPr bwMode="auto">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 Placeholder 4"/>
          <p:cNvSpPr>
            <a:spLocks noGrp="1"/>
          </p:cNvSpPr>
          <p:nvPr>
            <p:ph type="body" sz="quarter" idx="3"/>
          </p:nvPr>
        </p:nvSpPr>
        <p:spPr bwMode="auto">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e Placeholder 6"/>
          <p:cNvSpPr>
            <a:spLocks noGrp="1"/>
          </p:cNvSpPr>
          <p:nvPr>
            <p:ph type="dt" sz="half" idx="10"/>
          </p:nvPr>
        </p:nvSpPr>
        <p:spPr bwMode="auto"/>
        <p:txBody>
          <a:bodyPr/>
          <a:lstStyle/>
          <a:p>
            <a:pPr>
              <a:defRPr/>
            </a:pPr>
            <a:fld id="{85FB82BD-F750-4780-8EB9-3AA81DFF4058}" type="datetimeFigureOut">
              <a:t>6/27/2022</a:t>
            </a:fld>
            <a:endParaRPr lang="en-GB"/>
          </a:p>
        </p:txBody>
      </p:sp>
      <p:sp>
        <p:nvSpPr>
          <p:cNvPr id="10" name="Footer Placeholder 7"/>
          <p:cNvSpPr>
            <a:spLocks noGrp="1"/>
          </p:cNvSpPr>
          <p:nvPr>
            <p:ph type="ftr" sz="quarter" idx="11"/>
          </p:nvPr>
        </p:nvSpPr>
        <p:spPr bwMode="auto"/>
        <p:txBody>
          <a:bodyPr/>
          <a:lstStyle/>
          <a:p>
            <a:pPr>
              <a:defRPr/>
            </a:pPr>
            <a:endParaRPr lang="en-GB"/>
          </a:p>
        </p:txBody>
      </p:sp>
      <p:sp>
        <p:nvSpPr>
          <p:cNvPr id="11" name="Slide Number Placeholder 8"/>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lang="en-GB"/>
          </a:p>
        </p:txBody>
      </p:sp>
      <p:sp>
        <p:nvSpPr>
          <p:cNvPr id="5" name="Date Placeholder 2"/>
          <p:cNvSpPr>
            <a:spLocks noGrp="1"/>
          </p:cNvSpPr>
          <p:nvPr>
            <p:ph type="dt" sz="half" idx="10"/>
          </p:nvPr>
        </p:nvSpPr>
        <p:spPr bwMode="auto"/>
        <p:txBody>
          <a:bodyPr/>
          <a:lstStyle/>
          <a:p>
            <a:pPr>
              <a:defRPr/>
            </a:pPr>
            <a:fld id="{85FB82BD-F750-4780-8EB9-3AA81DFF4058}" type="datetimeFigureOut">
              <a:t>6/27/2022</a:t>
            </a:fld>
            <a:endParaRPr lang="en-GB"/>
          </a:p>
        </p:txBody>
      </p:sp>
      <p:sp>
        <p:nvSpPr>
          <p:cNvPr id="6" name="Footer Placeholder 3"/>
          <p:cNvSpPr>
            <a:spLocks noGrp="1"/>
          </p:cNvSpPr>
          <p:nvPr>
            <p:ph type="ftr" sz="quarter" idx="11"/>
          </p:nvPr>
        </p:nvSpPr>
        <p:spPr bwMode="auto"/>
        <p:txBody>
          <a:bodyPr/>
          <a:lstStyle/>
          <a:p>
            <a:pPr>
              <a:defRPr/>
            </a:pPr>
            <a:endParaRPr lang="en-GB"/>
          </a:p>
        </p:txBody>
      </p:sp>
      <p:sp>
        <p:nvSpPr>
          <p:cNvPr id="7" name="Slide Number Placeholder 4"/>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5FB82BD-F750-4780-8EB9-3AA81DFF4058}" type="datetimeFigureOut">
              <a:t>6/27/2022</a:t>
            </a:fld>
            <a:endParaRPr lang="en-GB"/>
          </a:p>
        </p:txBody>
      </p:sp>
      <p:sp>
        <p:nvSpPr>
          <p:cNvPr id="5" name="Footer Placeholder 2"/>
          <p:cNvSpPr>
            <a:spLocks noGrp="1"/>
          </p:cNvSpPr>
          <p:nvPr>
            <p:ph type="ftr" sz="quarter" idx="11"/>
          </p:nvPr>
        </p:nvSpPr>
        <p:spPr bwMode="auto"/>
        <p:txBody>
          <a:bodyPr/>
          <a:lstStyle/>
          <a:p>
            <a:pPr>
              <a:defRPr/>
            </a:pPr>
            <a:endParaRPr lang="en-GB"/>
          </a:p>
        </p:txBody>
      </p:sp>
      <p:sp>
        <p:nvSpPr>
          <p:cNvPr id="6" name="Slide Number Placeholder 3"/>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1" y="273050"/>
            <a:ext cx="4011084" cy="1162050"/>
          </a:xfrm>
        </p:spPr>
        <p:txBody>
          <a:bodyPr anchor="b"/>
          <a:lstStyle>
            <a:lvl1pPr algn="l">
              <a:defRPr sz="2000" b="1"/>
            </a:lvl1pPr>
          </a:lstStyle>
          <a:p>
            <a:pPr>
              <a:defRPr/>
            </a:pPr>
            <a:r>
              <a:rPr lang="en-US"/>
              <a:t>Click to edit Master title style</a:t>
            </a:r>
            <a:endParaRPr lang="en-GB"/>
          </a:p>
        </p:txBody>
      </p:sp>
      <p:sp>
        <p:nvSpPr>
          <p:cNvPr id="5" name="Content Placeholder 2"/>
          <p:cNvSpPr>
            <a:spLocks noGrp="1"/>
          </p:cNvSpPr>
          <p:nvPr>
            <p:ph idx="1"/>
          </p:nvPr>
        </p:nvSpPr>
        <p:spPr bwMode="auto">
          <a:xfrm>
            <a:off x="4766732"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 Placeholder 3"/>
          <p:cNvSpPr>
            <a:spLocks noGrp="1"/>
          </p:cNvSpPr>
          <p:nvPr>
            <p:ph type="body" sz="half" idx="2"/>
          </p:nvPr>
        </p:nvSpPr>
        <p:spPr bwMode="auto">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85FB82BD-F750-4780-8EB9-3AA81DFF4058}" type="datetimeFigureOut">
              <a:t>6/27/2022</a:t>
            </a:fld>
            <a:endParaRPr lang="en-GB"/>
          </a:p>
        </p:txBody>
      </p:sp>
      <p:sp>
        <p:nvSpPr>
          <p:cNvPr id="8" name="Footer Placeholder 5"/>
          <p:cNvSpPr>
            <a:spLocks noGrp="1"/>
          </p:cNvSpPr>
          <p:nvPr>
            <p:ph type="ftr" sz="quarter" idx="11"/>
          </p:nvPr>
        </p:nvSpPr>
        <p:spPr bwMode="auto"/>
        <p:txBody>
          <a:bodyPr/>
          <a:lstStyle/>
          <a:p>
            <a:pPr>
              <a:defRPr/>
            </a:pPr>
            <a:endParaRPr lang="en-GB"/>
          </a:p>
        </p:txBody>
      </p:sp>
      <p:sp>
        <p:nvSpPr>
          <p:cNvPr id="9" name="Slide Number Placeholder 6"/>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389717" y="4800600"/>
            <a:ext cx="7315200" cy="566738"/>
          </a:xfrm>
        </p:spPr>
        <p:txBody>
          <a:bodyPr anchor="b"/>
          <a:lstStyle>
            <a:lvl1pPr algn="l">
              <a:defRPr sz="2000" b="1"/>
            </a:lvl1pPr>
          </a:lstStyle>
          <a:p>
            <a:pPr>
              <a:defRPr/>
            </a:pPr>
            <a:r>
              <a:rPr lang="en-US"/>
              <a:t>Click to edit Master title style</a:t>
            </a:r>
            <a:endParaRPr lang="en-GB"/>
          </a:p>
        </p:txBody>
      </p:sp>
      <p:sp>
        <p:nvSpPr>
          <p:cNvPr id="5" name="Picture Placeholder 2"/>
          <p:cNvSpPr>
            <a:spLocks noGrp="1"/>
          </p:cNvSpPr>
          <p:nvPr>
            <p:ph type="pic" idx="1"/>
          </p:nvPr>
        </p:nvSpPr>
        <p:spPr bwMode="auto">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6" name="Text Placeholder 3"/>
          <p:cNvSpPr>
            <a:spLocks noGrp="1"/>
          </p:cNvSpPr>
          <p:nvPr>
            <p:ph type="body" sz="half" idx="2"/>
          </p:nvPr>
        </p:nvSpPr>
        <p:spPr bwMode="auto">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85FB82BD-F750-4780-8EB9-3AA81DFF4058}" type="datetimeFigureOut">
              <a:t>6/27/2022</a:t>
            </a:fld>
            <a:endParaRPr lang="en-GB"/>
          </a:p>
        </p:txBody>
      </p:sp>
      <p:sp>
        <p:nvSpPr>
          <p:cNvPr id="8" name="Footer Placeholder 5"/>
          <p:cNvSpPr>
            <a:spLocks noGrp="1"/>
          </p:cNvSpPr>
          <p:nvPr>
            <p:ph type="ftr" sz="quarter" idx="11"/>
          </p:nvPr>
        </p:nvSpPr>
        <p:spPr bwMode="auto"/>
        <p:txBody>
          <a:bodyPr/>
          <a:lstStyle/>
          <a:p>
            <a:pPr>
              <a:defRPr/>
            </a:pPr>
            <a:endParaRPr lang="en-GB"/>
          </a:p>
        </p:txBody>
      </p:sp>
      <p:sp>
        <p:nvSpPr>
          <p:cNvPr id="9" name="Slide Number Placeholder 6"/>
          <p:cNvSpPr>
            <a:spLocks noGrp="1"/>
          </p:cNvSpPr>
          <p:nvPr>
            <p:ph type="sldNum" sz="quarter" idx="12"/>
          </p:nvPr>
        </p:nvSpPr>
        <p:spPr bwMode="auto"/>
        <p:txBody>
          <a:bodyPr/>
          <a:lstStyle/>
          <a:p>
            <a:pPr>
              <a:defRPr/>
            </a:pPr>
            <a:fld id="{75AEB0EC-55E3-4451-A886-FB988395B77C}" type="slidenum">
              <a:t>‹#›</a:t>
            </a:fld>
            <a:endParaRPr lang="en-GB"/>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5" name="Text Placeholder 2"/>
          <p:cNvSpPr>
            <a:spLocks noGrp="1"/>
          </p:cNvSpPr>
          <p:nvPr>
            <p:ph type="body" idx="1"/>
          </p:nvPr>
        </p:nvSpPr>
        <p:spPr bwMode="auto">
          <a:xfrm>
            <a:off x="609600" y="1600201"/>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e Placeholder 3"/>
          <p:cNvSpPr>
            <a:spLocks noGrp="1"/>
          </p:cNvSpPr>
          <p:nvPr>
            <p:ph type="dt" sz="half" idx="2"/>
          </p:nvPr>
        </p:nvSpPr>
        <p:spPr bwMode="auto">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FB82BD-F750-4780-8EB9-3AA81DFF4058}" type="datetimeFigureOut">
              <a:t>6/27/2022</a:t>
            </a:fld>
            <a:endParaRPr lang="en-GB"/>
          </a:p>
        </p:txBody>
      </p:sp>
      <p:sp>
        <p:nvSpPr>
          <p:cNvPr id="7" name="Footer Placeholder 4"/>
          <p:cNvSpPr>
            <a:spLocks noGrp="1"/>
          </p:cNvSpPr>
          <p:nvPr>
            <p:ph type="ftr" sz="quarter" idx="3"/>
          </p:nvPr>
        </p:nvSpPr>
        <p:spPr bwMode="auto">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8" name="Slide Number Placeholder 5"/>
          <p:cNvSpPr>
            <a:spLocks noGrp="1"/>
          </p:cNvSpPr>
          <p:nvPr>
            <p:ph type="sldNum" sz="quarter" idx="4"/>
          </p:nvPr>
        </p:nvSpPr>
        <p:spPr bwMode="auto">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AEB0EC-55E3-4451-A886-FB988395B77C}" type="slidenum">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endowmentfoundation.org.uk/projects-and-evaluation/projects/accelerated-reader/#closeSignup"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p:txBody>
          <a:bodyPr/>
          <a:lstStyle/>
          <a:p>
            <a:pPr>
              <a:defRPr/>
            </a:pPr>
            <a:r>
              <a:rPr lang="en-GB"/>
              <a:t>Welcome to Class 5</a:t>
            </a:r>
            <a:endParaRPr/>
          </a:p>
        </p:txBody>
      </p:sp>
      <p:sp>
        <p:nvSpPr>
          <p:cNvPr id="5" name="Subtitle 2"/>
          <p:cNvSpPr>
            <a:spLocks noGrp="1"/>
          </p:cNvSpPr>
          <p:nvPr>
            <p:ph type="subTitle" idx="1"/>
          </p:nvPr>
        </p:nvSpPr>
        <p:spPr bwMode="auto"/>
        <p:txBody>
          <a:bodyPr/>
          <a:lstStyle/>
          <a:p>
            <a:pPr>
              <a:defRPr/>
            </a:pPr>
            <a:r>
              <a:rPr lang="en-GB" dirty="0"/>
              <a:t>Mr. Hunt, Mrs. Fritz and Mrs. Baxter.</a:t>
            </a:r>
            <a:endParaRPr dirty="0"/>
          </a:p>
        </p:txBody>
      </p:sp>
      <p:pic>
        <p:nvPicPr>
          <p:cNvPr id="6" name="Picture 2"/>
          <p:cNvPicPr>
            <a:picLocks noChangeAspect="1" noChangeArrowheads="1"/>
          </p:cNvPicPr>
          <p:nvPr/>
        </p:nvPicPr>
        <p:blipFill>
          <a:blip r:embed="rId3"/>
          <a:stretch/>
        </p:blipFill>
        <p:spPr bwMode="auto">
          <a:xfrm>
            <a:off x="5515409" y="1052737"/>
            <a:ext cx="1133475" cy="1109663"/>
          </a:xfrm>
          <a:prstGeom prst="rect">
            <a:avLst/>
          </a:prstGeom>
          <a:noFill/>
          <a:ln>
            <a:noFill/>
          </a:ln>
        </p:spPr>
      </p:pic>
      <p:pic>
        <p:nvPicPr>
          <p:cNvPr id="7" name="Picture 3"/>
          <p:cNvPicPr>
            <a:picLocks noChangeAspect="1"/>
          </p:cNvPicPr>
          <p:nvPr/>
        </p:nvPicPr>
        <p:blipFill>
          <a:blip r:embed="rId4"/>
          <a:stretch/>
        </p:blipFill>
        <p:spPr bwMode="auto">
          <a:xfrm>
            <a:off x="1847528" y="358775"/>
            <a:ext cx="3067050" cy="1085850"/>
          </a:xfrm>
          <a:prstGeom prst="rect">
            <a:avLst/>
          </a:prstGeom>
        </p:spPr>
      </p:pic>
      <p:pic>
        <p:nvPicPr>
          <p:cNvPr id="2" name="Picture 1">
            <a:extLst>
              <a:ext uri="{FF2B5EF4-FFF2-40B4-BE49-F238E27FC236}">
                <a16:creationId xmlns:a16="http://schemas.microsoft.com/office/drawing/2014/main" id="{940869CB-D293-4988-8645-AA2D54AA1250}"/>
              </a:ext>
            </a:extLst>
          </p:cNvPr>
          <p:cNvPicPr>
            <a:picLocks noChangeAspect="1"/>
          </p:cNvPicPr>
          <p:nvPr/>
        </p:nvPicPr>
        <p:blipFill>
          <a:blip r:embed="rId5"/>
          <a:stretch>
            <a:fillRect/>
          </a:stretch>
        </p:blipFill>
        <p:spPr>
          <a:xfrm>
            <a:off x="7303944" y="5391148"/>
            <a:ext cx="2990850" cy="1066800"/>
          </a:xfrm>
          <a:prstGeom prst="rect">
            <a:avLst/>
          </a:prstGeom>
        </p:spPr>
      </p:pic>
      <p:pic>
        <p:nvPicPr>
          <p:cNvPr id="3" name="Picture 2">
            <a:extLst>
              <a:ext uri="{FF2B5EF4-FFF2-40B4-BE49-F238E27FC236}">
                <a16:creationId xmlns:a16="http://schemas.microsoft.com/office/drawing/2014/main" id="{AFE68094-9D80-4CCE-B5D9-54F8073B7FAE}"/>
              </a:ext>
            </a:extLst>
          </p:cNvPr>
          <p:cNvPicPr>
            <a:picLocks noChangeAspect="1"/>
          </p:cNvPicPr>
          <p:nvPr/>
        </p:nvPicPr>
        <p:blipFill>
          <a:blip r:embed="rId6"/>
          <a:stretch>
            <a:fillRect/>
          </a:stretch>
        </p:blipFill>
        <p:spPr>
          <a:xfrm>
            <a:off x="1909440" y="5381623"/>
            <a:ext cx="2943225" cy="1076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810083" y="0"/>
            <a:ext cx="8229600" cy="1143000"/>
          </a:xfrm>
        </p:spPr>
        <p:txBody>
          <a:bodyPr/>
          <a:lstStyle/>
          <a:p>
            <a:pPr>
              <a:defRPr/>
            </a:pPr>
            <a:r>
              <a:rPr lang="en-GB"/>
              <a:t>Wild Tribe/Outdoor Learning</a:t>
            </a:r>
            <a:endParaRPr/>
          </a:p>
        </p:txBody>
      </p:sp>
      <p:pic>
        <p:nvPicPr>
          <p:cNvPr id="5" name="Picture 3"/>
          <p:cNvPicPr>
            <a:picLocks noChangeAspect="1" noChangeArrowheads="1"/>
          </p:cNvPicPr>
          <p:nvPr/>
        </p:nvPicPr>
        <p:blipFill>
          <a:blip r:embed="rId3"/>
          <a:stretch/>
        </p:blipFill>
        <p:spPr bwMode="auto">
          <a:xfrm>
            <a:off x="9285324" y="260649"/>
            <a:ext cx="1133475" cy="1109663"/>
          </a:xfrm>
          <a:prstGeom prst="rect">
            <a:avLst/>
          </a:prstGeom>
          <a:noFill/>
          <a:ln>
            <a:noFill/>
          </a:ln>
        </p:spPr>
      </p:pic>
      <p:sp>
        <p:nvSpPr>
          <p:cNvPr id="6" name="Rectangle 4"/>
          <p:cNvSpPr/>
          <p:nvPr/>
        </p:nvSpPr>
        <p:spPr bwMode="auto">
          <a:xfrm>
            <a:off x="1775520" y="1124745"/>
            <a:ext cx="8784976" cy="4955203"/>
          </a:xfrm>
          <a:prstGeom prst="rect">
            <a:avLst/>
          </a:prstGeom>
        </p:spPr>
        <p:txBody>
          <a:bodyPr wrap="square">
            <a:spAutoFit/>
          </a:bodyPr>
          <a:lstStyle/>
          <a:p>
            <a:pPr>
              <a:defRPr/>
            </a:pPr>
            <a:endParaRPr lang="en-GB" sz="2800">
              <a:solidFill>
                <a:prstClr val="white"/>
              </a:solidFill>
              <a:latin typeface="Calibri"/>
            </a:endParaRPr>
          </a:p>
          <a:p>
            <a:pPr>
              <a:defRPr/>
            </a:pPr>
            <a:r>
              <a:rPr lang="en-GB" sz="2400">
                <a:solidFill>
                  <a:prstClr val="white"/>
                </a:solidFill>
                <a:latin typeface="Calibri"/>
              </a:rPr>
              <a:t>What the children wear is important and will vary according to the time of year. The children must wear: </a:t>
            </a:r>
            <a:endParaRPr/>
          </a:p>
          <a:p>
            <a:pPr>
              <a:defRPr/>
            </a:pPr>
            <a:r>
              <a:rPr lang="en-GB" sz="2400">
                <a:solidFill>
                  <a:prstClr val="white"/>
                </a:solidFill>
                <a:latin typeface="Calibri"/>
              </a:rPr>
              <a:t>• long trousers </a:t>
            </a:r>
            <a:endParaRPr/>
          </a:p>
          <a:p>
            <a:pPr>
              <a:defRPr/>
            </a:pPr>
            <a:r>
              <a:rPr lang="en-GB" sz="2400">
                <a:solidFill>
                  <a:prstClr val="white"/>
                </a:solidFill>
                <a:latin typeface="Calibri"/>
              </a:rPr>
              <a:t>• long sleeved tops/jumpers </a:t>
            </a:r>
            <a:endParaRPr/>
          </a:p>
          <a:p>
            <a:pPr>
              <a:defRPr/>
            </a:pPr>
            <a:r>
              <a:rPr lang="en-GB" sz="2400">
                <a:solidFill>
                  <a:prstClr val="white"/>
                </a:solidFill>
                <a:latin typeface="Calibri"/>
              </a:rPr>
              <a:t>• have a waterproof coat </a:t>
            </a:r>
            <a:endParaRPr/>
          </a:p>
          <a:p>
            <a:pPr>
              <a:defRPr/>
            </a:pPr>
            <a:r>
              <a:rPr lang="en-GB" sz="2400">
                <a:solidFill>
                  <a:prstClr val="white"/>
                </a:solidFill>
                <a:latin typeface="Calibri"/>
              </a:rPr>
              <a:t>• wellington boots </a:t>
            </a:r>
            <a:endParaRPr/>
          </a:p>
          <a:p>
            <a:pPr>
              <a:defRPr/>
            </a:pPr>
            <a:endParaRPr lang="en-GB" sz="2400">
              <a:solidFill>
                <a:prstClr val="white"/>
              </a:solidFill>
              <a:latin typeface="Calibri"/>
            </a:endParaRPr>
          </a:p>
          <a:p>
            <a:pPr>
              <a:defRPr/>
            </a:pPr>
            <a:r>
              <a:rPr lang="en-GB" sz="2400">
                <a:solidFill>
                  <a:prstClr val="white"/>
                </a:solidFill>
                <a:latin typeface="Calibri"/>
              </a:rPr>
              <a:t>You may like to send in waterproof trousers or all in one wet weather gear but this is not essential. </a:t>
            </a:r>
            <a:endParaRPr/>
          </a:p>
          <a:p>
            <a:pPr>
              <a:defRPr/>
            </a:pPr>
            <a:endParaRPr lang="en-GB" sz="2400">
              <a:solidFill>
                <a:prstClr val="white"/>
              </a:solidFill>
              <a:latin typeface="Calibri"/>
            </a:endParaRPr>
          </a:p>
          <a:p>
            <a:pPr>
              <a:defRPr/>
            </a:pPr>
            <a:r>
              <a:rPr lang="en-GB" sz="2400" b="1">
                <a:solidFill>
                  <a:prstClr val="white"/>
                </a:solidFill>
                <a:latin typeface="Calibri"/>
              </a:rPr>
              <a:t>Please be aware that these clothes are likely to get dirty and wet at times so don't send any ‘best’ clothes.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lgn="l">
              <a:defRPr/>
            </a:pPr>
            <a:r>
              <a:rPr lang="en-GB"/>
              <a:t>Communication</a:t>
            </a:r>
            <a:endParaRPr/>
          </a:p>
        </p:txBody>
      </p:sp>
      <p:sp>
        <p:nvSpPr>
          <p:cNvPr id="5" name="Content Placeholder 2"/>
          <p:cNvSpPr>
            <a:spLocks noGrp="1"/>
          </p:cNvSpPr>
          <p:nvPr>
            <p:ph idx="1"/>
          </p:nvPr>
        </p:nvSpPr>
        <p:spPr bwMode="auto"/>
        <p:txBody>
          <a:bodyPr/>
          <a:lstStyle/>
          <a:p>
            <a:pPr>
              <a:lnSpc>
                <a:spcPct val="80000"/>
              </a:lnSpc>
              <a:defRPr/>
            </a:pPr>
            <a:r>
              <a:rPr lang="en-GB" sz="2500"/>
              <a:t>Letters home- spares can be collected from </a:t>
            </a:r>
            <a:endParaRPr sz="2500"/>
          </a:p>
          <a:p>
            <a:pPr>
              <a:lnSpc>
                <a:spcPct val="80000"/>
              </a:lnSpc>
              <a:defRPr/>
            </a:pPr>
            <a:r>
              <a:rPr lang="en-GB" sz="2500"/>
              <a:t>the office.</a:t>
            </a:r>
            <a:endParaRPr sz="2500"/>
          </a:p>
          <a:p>
            <a:pPr>
              <a:lnSpc>
                <a:spcPct val="80000"/>
              </a:lnSpc>
              <a:defRPr/>
            </a:pPr>
            <a:r>
              <a:rPr lang="en-GB" sz="2500"/>
              <a:t>Texts</a:t>
            </a:r>
            <a:endParaRPr sz="2500"/>
          </a:p>
          <a:p>
            <a:pPr>
              <a:lnSpc>
                <a:spcPct val="80000"/>
              </a:lnSpc>
              <a:defRPr/>
            </a:pPr>
            <a:r>
              <a:rPr lang="en-GB" sz="2500"/>
              <a:t>Website: check for key dates and upcoming events </a:t>
            </a:r>
            <a:endParaRPr sz="2500"/>
          </a:p>
          <a:p>
            <a:pPr>
              <a:lnSpc>
                <a:spcPct val="80000"/>
              </a:lnSpc>
              <a:defRPr/>
            </a:pPr>
            <a:r>
              <a:rPr lang="en-GB" sz="2500"/>
              <a:t>Twitter Feed</a:t>
            </a:r>
            <a:endParaRPr sz="2500"/>
          </a:p>
          <a:p>
            <a:pPr>
              <a:lnSpc>
                <a:spcPct val="80000"/>
              </a:lnSpc>
              <a:defRPr/>
            </a:pPr>
            <a:r>
              <a:rPr lang="en-GB" sz="2500"/>
              <a:t>Newsletter emailed out- this also contains key information.</a:t>
            </a:r>
          </a:p>
          <a:p>
            <a:pPr>
              <a:lnSpc>
                <a:spcPct val="80000"/>
              </a:lnSpc>
              <a:defRPr/>
            </a:pPr>
            <a:endParaRPr lang="en-GB" sz="2500"/>
          </a:p>
          <a:p>
            <a:pPr>
              <a:lnSpc>
                <a:spcPct val="80000"/>
              </a:lnSpc>
              <a:defRPr/>
            </a:pPr>
            <a:r>
              <a:rPr lang="en-GB" sz="2500"/>
              <a:t>Please make appointments at reception if you would like to see your child’s teacher.</a:t>
            </a:r>
            <a:endParaRPr sz="2500"/>
          </a:p>
          <a:p>
            <a:pPr>
              <a:lnSpc>
                <a:spcPct val="80000"/>
              </a:lnSpc>
              <a:defRPr/>
            </a:pPr>
            <a:endParaRPr lang="en-GB" sz="2500"/>
          </a:p>
          <a:p>
            <a:pPr>
              <a:lnSpc>
                <a:spcPct val="80000"/>
              </a:lnSpc>
              <a:defRPr/>
            </a:pPr>
            <a:endParaRPr lang="en-GB" sz="2500"/>
          </a:p>
          <a:p>
            <a:pPr>
              <a:lnSpc>
                <a:spcPct val="80000"/>
              </a:lnSpc>
              <a:defRPr/>
            </a:pPr>
            <a:r>
              <a:rPr lang="en-GB" sz="2500"/>
              <a:t>Please ensure that contact details and medical details are up to date.</a:t>
            </a:r>
            <a:endParaRPr sz="2500"/>
          </a:p>
        </p:txBody>
      </p:sp>
      <p:pic>
        <p:nvPicPr>
          <p:cNvPr id="6" name="Picture 2"/>
          <p:cNvPicPr>
            <a:picLocks noChangeAspect="1" noChangeArrowheads="1"/>
          </p:cNvPicPr>
          <p:nvPr/>
        </p:nvPicPr>
        <p:blipFill>
          <a:blip r:embed="rId2"/>
          <a:stretch/>
        </p:blipFill>
        <p:spPr bwMode="auto">
          <a:xfrm rot="926764">
            <a:off x="7104111" y="386820"/>
            <a:ext cx="3096344" cy="14123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Photos</a:t>
            </a:r>
            <a:endParaRPr/>
          </a:p>
        </p:txBody>
      </p:sp>
      <p:pic>
        <p:nvPicPr>
          <p:cNvPr id="5" name="Picture 2"/>
          <p:cNvPicPr>
            <a:picLocks noGrp="1" noChangeAspect="1" noChangeArrowheads="1"/>
          </p:cNvPicPr>
          <p:nvPr>
            <p:ph idx="1"/>
          </p:nvPr>
        </p:nvPicPr>
        <p:blipFill>
          <a:blip r:embed="rId2"/>
          <a:stretch/>
        </p:blipFill>
        <p:spPr bwMode="auto">
          <a:xfrm>
            <a:off x="8832304" y="332656"/>
            <a:ext cx="1133954" cy="1109568"/>
          </a:xfrm>
          <a:prstGeom prst="rect">
            <a:avLst/>
          </a:prstGeom>
          <a:noFill/>
          <a:ln>
            <a:noFill/>
          </a:ln>
        </p:spPr>
      </p:pic>
      <p:pic>
        <p:nvPicPr>
          <p:cNvPr id="6" name="Picture 2"/>
          <p:cNvPicPr>
            <a:picLocks noChangeAspect="1"/>
          </p:cNvPicPr>
          <p:nvPr/>
        </p:nvPicPr>
        <p:blipFill>
          <a:blip r:embed="rId3"/>
          <a:srcRect l="11424" t="14984" r="13376" b="3778"/>
          <a:stretch/>
        </p:blipFill>
        <p:spPr bwMode="auto">
          <a:xfrm>
            <a:off x="1981201" y="1472809"/>
            <a:ext cx="6046363" cy="3672408"/>
          </a:xfrm>
          <a:prstGeom prst="rect">
            <a:avLst/>
          </a:prstGeom>
        </p:spPr>
      </p:pic>
      <p:pic>
        <p:nvPicPr>
          <p:cNvPr id="7" name="Picture 4"/>
          <p:cNvPicPr>
            <a:picLocks noChangeAspect="1"/>
          </p:cNvPicPr>
          <p:nvPr/>
        </p:nvPicPr>
        <p:blipFill>
          <a:blip r:embed="rId4"/>
          <a:stretch/>
        </p:blipFill>
        <p:spPr bwMode="auto">
          <a:xfrm>
            <a:off x="8332853" y="2242585"/>
            <a:ext cx="2132856" cy="2132856"/>
          </a:xfrm>
          <a:prstGeom prst="rect">
            <a:avLst/>
          </a:prstGeom>
        </p:spPr>
      </p:pic>
      <p:sp>
        <p:nvSpPr>
          <p:cNvPr id="8" name="Rectangle 5"/>
          <p:cNvSpPr/>
          <p:nvPr/>
        </p:nvSpPr>
        <p:spPr bwMode="auto">
          <a:xfrm>
            <a:off x="2337852" y="5737829"/>
            <a:ext cx="8330149" cy="415498"/>
          </a:xfrm>
          <a:prstGeom prst="rect">
            <a:avLst/>
          </a:prstGeom>
        </p:spPr>
        <p:txBody>
          <a:bodyPr wrap="square">
            <a:spAutoFit/>
          </a:bodyPr>
          <a:lstStyle/>
          <a:p>
            <a:pPr>
              <a:defRPr/>
            </a:pPr>
            <a:r>
              <a:rPr lang="en-GB" sz="2100">
                <a:solidFill>
                  <a:prstClr val="white"/>
                </a:solidFill>
                <a:latin typeface="Calibri"/>
              </a:rPr>
              <a:t>Please look at our school website and Twitter throughout the year.</a:t>
            </a:r>
            <a:endParaRPr lang="en-GB" sz="2100" b="1">
              <a:solidFill>
                <a:prstClr val="white"/>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Expectations</a:t>
            </a:r>
            <a:endParaRPr/>
          </a:p>
        </p:txBody>
      </p:sp>
      <p:pic>
        <p:nvPicPr>
          <p:cNvPr id="5" name="Picture 2"/>
          <p:cNvPicPr>
            <a:picLocks noChangeAspect="1" noChangeArrowheads="1"/>
          </p:cNvPicPr>
          <p:nvPr/>
        </p:nvPicPr>
        <p:blipFill>
          <a:blip r:embed="rId3"/>
          <a:stretch/>
        </p:blipFill>
        <p:spPr bwMode="auto">
          <a:xfrm>
            <a:off x="1991545" y="188641"/>
            <a:ext cx="1133475" cy="1109663"/>
          </a:xfrm>
          <a:prstGeom prst="rect">
            <a:avLst/>
          </a:prstGeom>
          <a:noFill/>
          <a:ln>
            <a:noFill/>
          </a:ln>
        </p:spPr>
      </p:pic>
      <p:sp>
        <p:nvSpPr>
          <p:cNvPr id="6" name="Content Placeholder 3"/>
          <p:cNvSpPr>
            <a:spLocks noGrp="1"/>
          </p:cNvSpPr>
          <p:nvPr>
            <p:ph idx="1"/>
          </p:nvPr>
        </p:nvSpPr>
        <p:spPr bwMode="auto"/>
        <p:txBody>
          <a:bodyPr/>
          <a:lstStyle/>
          <a:p>
            <a:pPr>
              <a:lnSpc>
                <a:spcPct val="80000"/>
              </a:lnSpc>
              <a:defRPr/>
            </a:pPr>
            <a:r>
              <a:rPr lang="en-GB" sz="3000" dirty="0"/>
              <a:t>Correct school uniform (named)</a:t>
            </a:r>
            <a:endParaRPr sz="3000" dirty="0"/>
          </a:p>
          <a:p>
            <a:pPr>
              <a:lnSpc>
                <a:spcPct val="80000"/>
              </a:lnSpc>
              <a:defRPr/>
            </a:pPr>
            <a:r>
              <a:rPr lang="en-GB" sz="3000" dirty="0"/>
              <a:t>Water bottle (water and not juice, named)</a:t>
            </a:r>
            <a:endParaRPr sz="3000" dirty="0"/>
          </a:p>
          <a:p>
            <a:pPr>
              <a:lnSpc>
                <a:spcPct val="80000"/>
              </a:lnSpc>
              <a:defRPr/>
            </a:pPr>
            <a:r>
              <a:rPr lang="en-GB" sz="3000" dirty="0"/>
              <a:t>Coat</a:t>
            </a:r>
            <a:endParaRPr sz="3000" dirty="0"/>
          </a:p>
          <a:p>
            <a:pPr>
              <a:lnSpc>
                <a:spcPct val="80000"/>
              </a:lnSpc>
              <a:defRPr/>
            </a:pPr>
            <a:r>
              <a:rPr lang="en-GB" sz="3000" dirty="0"/>
              <a:t>Hat/</a:t>
            </a:r>
            <a:r>
              <a:rPr lang="en-GB" sz="3000" dirty="0" err="1"/>
              <a:t>Suncream</a:t>
            </a:r>
            <a:r>
              <a:rPr lang="en-GB" sz="3000" dirty="0"/>
              <a:t> in warm weather</a:t>
            </a:r>
            <a:endParaRPr sz="3000" dirty="0"/>
          </a:p>
          <a:p>
            <a:pPr>
              <a:lnSpc>
                <a:spcPct val="80000"/>
              </a:lnSpc>
              <a:defRPr/>
            </a:pPr>
            <a:endParaRPr lang="en-GB" sz="3000" dirty="0"/>
          </a:p>
          <a:p>
            <a:pPr marL="0" indent="0">
              <a:lnSpc>
                <a:spcPct val="80000"/>
              </a:lnSpc>
              <a:buNone/>
              <a:defRPr/>
            </a:pPr>
            <a:r>
              <a:rPr lang="en-GB" sz="3000" u="sng" dirty="0"/>
              <a:t>Attendance</a:t>
            </a:r>
            <a:endParaRPr sz="3000" dirty="0"/>
          </a:p>
          <a:p>
            <a:pPr>
              <a:lnSpc>
                <a:spcPct val="80000"/>
              </a:lnSpc>
              <a:defRPr/>
            </a:pPr>
            <a:r>
              <a:rPr lang="en-GB" sz="3000" dirty="0"/>
              <a:t>Children need to be in school by 8:55am each day.</a:t>
            </a:r>
          </a:p>
          <a:p>
            <a:pPr>
              <a:lnSpc>
                <a:spcPct val="80000"/>
              </a:lnSpc>
              <a:defRPr/>
            </a:pPr>
            <a:r>
              <a:rPr lang="en-GB" sz="3000" dirty="0"/>
              <a:t>Year 5 door opens at 8:45am</a:t>
            </a:r>
            <a:endParaRPr sz="3000" dirty="0"/>
          </a:p>
          <a:p>
            <a:pPr>
              <a:lnSpc>
                <a:spcPct val="80000"/>
              </a:lnSpc>
              <a:defRPr/>
            </a:pPr>
            <a:r>
              <a:rPr lang="en-GB" sz="3000" dirty="0"/>
              <a:t>In Year 5 the children leave school at 3:15pm.</a:t>
            </a:r>
            <a:endParaRPr sz="3000" dirty="0"/>
          </a:p>
          <a:p>
            <a:pPr>
              <a:lnSpc>
                <a:spcPct val="80000"/>
              </a:lnSpc>
              <a:defRPr/>
            </a:pPr>
            <a:r>
              <a:rPr lang="en-GB" sz="3000" dirty="0"/>
              <a:t>It is paramount that children are in school as much as possible. As a school our attendance target is 95%.</a:t>
            </a:r>
            <a:endParaRPr sz="3000" dirty="0"/>
          </a:p>
          <a:p>
            <a:pPr>
              <a:lnSpc>
                <a:spcPct val="80000"/>
              </a:lnSpc>
              <a:defRPr/>
            </a:pPr>
            <a:endParaRPr lang="en-GB"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a:picLocks noChangeAspect="1"/>
          </p:cNvPicPr>
          <p:nvPr/>
        </p:nvPicPr>
        <p:blipFill>
          <a:blip r:embed="rId3"/>
          <a:srcRect l="1701" t="2200" r="1700" b="5980"/>
          <a:stretch/>
        </p:blipFill>
        <p:spPr bwMode="auto">
          <a:xfrm>
            <a:off x="2135560" y="1196752"/>
            <a:ext cx="7920880" cy="5256585"/>
          </a:xfrm>
          <a:prstGeom prst="rect">
            <a:avLst/>
          </a:prstGeom>
        </p:spPr>
      </p:pic>
      <p:sp>
        <p:nvSpPr>
          <p:cNvPr id="5" name="TextBox 9"/>
          <p:cNvSpPr>
            <a:spLocks/>
          </p:cNvSpPr>
          <p:nvPr/>
        </p:nvSpPr>
        <p:spPr bwMode="auto">
          <a:xfrm>
            <a:off x="1631504" y="116633"/>
            <a:ext cx="8856984" cy="954107"/>
          </a:xfrm>
          <a:prstGeom prst="rect">
            <a:avLst/>
          </a:prstGeom>
          <a:noFill/>
        </p:spPr>
        <p:txBody>
          <a:bodyPr wrap="square" rtlCol="0">
            <a:spAutoFit/>
          </a:bodyPr>
          <a:lstStyle/>
          <a:p>
            <a:pPr>
              <a:defRPr/>
            </a:pPr>
            <a:r>
              <a:rPr lang="en-GB" sz="1400">
                <a:solidFill>
                  <a:prstClr val="white"/>
                </a:solidFill>
                <a:latin typeface="Calibri"/>
              </a:rPr>
              <a:t>Information for parents and carers on the end of year expectations for children in our school. The staff have identified these expectations as being the minimum requirements your child must meet in order to ensure continued progress throughout the following year.  All the objectives will be worked on throughout the year and will be the focus of direct teaching. Any extra support you can provide in helping your children to achieve these is greatly valued.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Home learning</a:t>
            </a:r>
            <a:endParaRPr/>
          </a:p>
        </p:txBody>
      </p:sp>
      <p:sp>
        <p:nvSpPr>
          <p:cNvPr id="5" name="Content Placeholder 2"/>
          <p:cNvSpPr>
            <a:spLocks noGrp="1"/>
          </p:cNvSpPr>
          <p:nvPr>
            <p:ph idx="1"/>
          </p:nvPr>
        </p:nvSpPr>
        <p:spPr bwMode="auto">
          <a:xfrm>
            <a:off x="1991544" y="1370312"/>
            <a:ext cx="8229600" cy="4525963"/>
          </a:xfrm>
        </p:spPr>
        <p:txBody>
          <a:bodyPr>
            <a:noAutofit/>
          </a:bodyPr>
          <a:lstStyle/>
          <a:p>
            <a:pPr>
              <a:defRPr/>
            </a:pPr>
            <a:r>
              <a:rPr lang="en-GB" sz="1650" dirty="0"/>
              <a:t>We provide home learning books for all children to keep their home learning in a collection together. Home learning is set on a Friday and needs to be handed in on a Wednesday</a:t>
            </a:r>
            <a:endParaRPr dirty="0"/>
          </a:p>
          <a:p>
            <a:pPr>
              <a:defRPr/>
            </a:pPr>
            <a:r>
              <a:rPr lang="en-GB" sz="1650" dirty="0"/>
              <a:t>Reading (daily) </a:t>
            </a:r>
            <a:endParaRPr dirty="0"/>
          </a:p>
          <a:p>
            <a:pPr>
              <a:defRPr/>
            </a:pPr>
            <a:r>
              <a:rPr lang="en-GB" sz="1650" dirty="0"/>
              <a:t>Spelling: Children are given the list of common exception words for Year 5/6. Children can be encouraged to practice these at home. </a:t>
            </a:r>
            <a:endParaRPr dirty="0"/>
          </a:p>
          <a:p>
            <a:pPr>
              <a:defRPr/>
            </a:pPr>
            <a:r>
              <a:rPr lang="en-GB" sz="1650" dirty="0"/>
              <a:t>Children are set home learning each Friday. The home learning in Year 5 is English and Maths from their class learning. The home learning includes Maths homework using children’s own ‘My Maths’ and English CGP books. </a:t>
            </a:r>
            <a:endParaRPr dirty="0"/>
          </a:p>
          <a:p>
            <a:pPr>
              <a:defRPr/>
            </a:pPr>
            <a:r>
              <a:rPr lang="en-GB" sz="1650" dirty="0"/>
              <a:t>Homework club is available for children who cannot access </a:t>
            </a:r>
            <a:r>
              <a:rPr lang="en-GB" sz="1650" dirty="0" err="1"/>
              <a:t>MyMaths</a:t>
            </a:r>
            <a:r>
              <a:rPr lang="en-GB" sz="1650" dirty="0"/>
              <a:t> at home or  who prefer to do homework at school.</a:t>
            </a:r>
            <a:endParaRPr dirty="0"/>
          </a:p>
          <a:p>
            <a:pPr>
              <a:defRPr/>
            </a:pPr>
            <a:r>
              <a:rPr lang="en-GB" sz="1650" dirty="0"/>
              <a:t>( Children will be provided with their login in September for My Maths and Times Table </a:t>
            </a:r>
            <a:r>
              <a:rPr lang="en-GB" sz="1650" dirty="0" err="1"/>
              <a:t>Rockstars</a:t>
            </a:r>
            <a:r>
              <a:rPr lang="en-GB" sz="1650" dirty="0"/>
              <a:t>, however it will be the same as Year 4)</a:t>
            </a:r>
          </a:p>
          <a:p>
            <a:pPr>
              <a:defRPr/>
            </a:pPr>
            <a:endParaRPr dirty="0"/>
          </a:p>
        </p:txBody>
      </p:sp>
      <p:pic>
        <p:nvPicPr>
          <p:cNvPr id="6" name="Picture 2"/>
          <p:cNvPicPr>
            <a:picLocks noChangeAspect="1" noChangeArrowheads="1"/>
          </p:cNvPicPr>
          <p:nvPr/>
        </p:nvPicPr>
        <p:blipFill>
          <a:blip r:embed="rId2"/>
          <a:stretch/>
        </p:blipFill>
        <p:spPr bwMode="auto">
          <a:xfrm>
            <a:off x="8904313" y="260649"/>
            <a:ext cx="1133475" cy="11096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Home Reading </a:t>
            </a:r>
            <a:endParaRPr/>
          </a:p>
        </p:txBody>
      </p:sp>
      <p:pic>
        <p:nvPicPr>
          <p:cNvPr id="5" name="Picture 2"/>
          <p:cNvPicPr>
            <a:picLocks noChangeAspect="1" noChangeArrowheads="1"/>
          </p:cNvPicPr>
          <p:nvPr/>
        </p:nvPicPr>
        <p:blipFill>
          <a:blip r:embed="rId2"/>
          <a:stretch/>
        </p:blipFill>
        <p:spPr bwMode="auto">
          <a:xfrm>
            <a:off x="8904313" y="260649"/>
            <a:ext cx="1133475" cy="1109663"/>
          </a:xfrm>
          <a:prstGeom prst="rect">
            <a:avLst/>
          </a:prstGeom>
          <a:noFill/>
          <a:ln>
            <a:noFill/>
          </a:ln>
        </p:spPr>
      </p:pic>
      <p:pic>
        <p:nvPicPr>
          <p:cNvPr id="6" name="Picture 4"/>
          <p:cNvPicPr>
            <a:picLocks noChangeAspect="1"/>
          </p:cNvPicPr>
          <p:nvPr/>
        </p:nvPicPr>
        <p:blipFill>
          <a:blip r:embed="rId3"/>
          <a:stretch/>
        </p:blipFill>
        <p:spPr bwMode="auto">
          <a:xfrm>
            <a:off x="2858303" y="2105922"/>
            <a:ext cx="6822107" cy="43704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Home Reading </a:t>
            </a:r>
            <a:endParaRPr/>
          </a:p>
        </p:txBody>
      </p:sp>
      <p:pic>
        <p:nvPicPr>
          <p:cNvPr id="5" name="Picture 2"/>
          <p:cNvPicPr>
            <a:picLocks noChangeAspect="1" noChangeArrowheads="1"/>
          </p:cNvPicPr>
          <p:nvPr/>
        </p:nvPicPr>
        <p:blipFill>
          <a:blip r:embed="rId2"/>
          <a:stretch/>
        </p:blipFill>
        <p:spPr bwMode="auto">
          <a:xfrm>
            <a:off x="8904313" y="260649"/>
            <a:ext cx="1133475" cy="1109663"/>
          </a:xfrm>
          <a:prstGeom prst="rect">
            <a:avLst/>
          </a:prstGeom>
          <a:noFill/>
          <a:ln>
            <a:noFill/>
          </a:ln>
        </p:spPr>
      </p:pic>
      <p:sp>
        <p:nvSpPr>
          <p:cNvPr id="6" name="Rectangle 2"/>
          <p:cNvSpPr/>
          <p:nvPr/>
        </p:nvSpPr>
        <p:spPr bwMode="auto">
          <a:xfrm>
            <a:off x="1981200" y="1370310"/>
            <a:ext cx="8435280" cy="4678204"/>
          </a:xfrm>
          <a:prstGeom prst="rect">
            <a:avLst/>
          </a:prstGeom>
        </p:spPr>
        <p:txBody>
          <a:bodyPr wrap="square">
            <a:spAutoFit/>
          </a:bodyPr>
          <a:lstStyle/>
          <a:p>
            <a:pPr algn="ctr">
              <a:defRPr/>
            </a:pPr>
            <a:r>
              <a:rPr lang="en-GB" sz="2800" b="1" u="sng">
                <a:solidFill>
                  <a:prstClr val="white"/>
                </a:solidFill>
                <a:latin typeface="Calibri"/>
              </a:rPr>
              <a:t>Accelerated Reader: A Guide for Parents</a:t>
            </a:r>
            <a:endParaRPr/>
          </a:p>
          <a:p>
            <a:pPr>
              <a:defRPr/>
            </a:pPr>
            <a:endParaRPr lang="en-GB" sz="2800">
              <a:solidFill>
                <a:prstClr val="white"/>
              </a:solidFill>
              <a:latin typeface="Calibri"/>
            </a:endParaRPr>
          </a:p>
          <a:p>
            <a:pPr>
              <a:defRPr/>
            </a:pPr>
            <a:r>
              <a:rPr lang="en-GB" sz="2800">
                <a:solidFill>
                  <a:prstClr val="white"/>
                </a:solidFill>
                <a:latin typeface="Calibri"/>
              </a:rPr>
              <a:t>From Year 2 -6, all children take part in the  </a:t>
            </a:r>
            <a:r>
              <a:rPr lang="en-GB" sz="2800" b="1">
                <a:solidFill>
                  <a:srgbClr val="FFFF00"/>
                </a:solidFill>
                <a:latin typeface="Calibri"/>
              </a:rPr>
              <a:t>Accelerated Reader</a:t>
            </a:r>
            <a:r>
              <a:rPr lang="en-GB" sz="2800" b="1">
                <a:solidFill>
                  <a:srgbClr val="00B050"/>
                </a:solidFill>
                <a:latin typeface="Calibri"/>
              </a:rPr>
              <a:t> </a:t>
            </a:r>
            <a:r>
              <a:rPr lang="en-GB" sz="2800">
                <a:solidFill>
                  <a:prstClr val="white"/>
                </a:solidFill>
                <a:latin typeface="Calibri"/>
              </a:rPr>
              <a:t>programme, which is designed to do the following things:</a:t>
            </a:r>
            <a:endParaRPr/>
          </a:p>
          <a:p>
            <a:pPr>
              <a:defRPr/>
            </a:pPr>
            <a:endParaRPr lang="en-GB" sz="2800">
              <a:solidFill>
                <a:prstClr val="white"/>
              </a:solidFill>
              <a:latin typeface="Calibri"/>
            </a:endParaRPr>
          </a:p>
          <a:p>
            <a:pPr marL="457200" indent="-457200">
              <a:buFont typeface="Arial"/>
              <a:buChar char="•"/>
              <a:defRPr/>
            </a:pPr>
            <a:r>
              <a:rPr lang="en-GB" sz="2800">
                <a:solidFill>
                  <a:prstClr val="white"/>
                </a:solidFill>
                <a:latin typeface="Calibri"/>
              </a:rPr>
              <a:t>Find books that are the right level for your child</a:t>
            </a:r>
            <a:endParaRPr/>
          </a:p>
          <a:p>
            <a:pPr marL="457200" indent="-457200">
              <a:buFont typeface="Arial"/>
              <a:buChar char="•"/>
              <a:defRPr/>
            </a:pPr>
            <a:r>
              <a:rPr lang="en-GB" sz="2800">
                <a:solidFill>
                  <a:prstClr val="white"/>
                </a:solidFill>
                <a:latin typeface="Calibri"/>
              </a:rPr>
              <a:t>Encourage your child to read more</a:t>
            </a:r>
            <a:endParaRPr/>
          </a:p>
          <a:p>
            <a:pPr marL="457200" indent="-457200">
              <a:buFont typeface="Arial"/>
              <a:buChar char="•"/>
              <a:defRPr/>
            </a:pPr>
            <a:r>
              <a:rPr lang="en-GB" sz="2800">
                <a:solidFill>
                  <a:prstClr val="white"/>
                </a:solidFill>
                <a:latin typeface="Calibri"/>
              </a:rPr>
              <a:t>Improve your child’s reading ability.</a:t>
            </a:r>
            <a:endParaRPr/>
          </a:p>
          <a:p>
            <a:pPr marL="457200" indent="-457200">
              <a:buFont typeface="Arial"/>
              <a:buChar char="•"/>
              <a:defRPr/>
            </a:pPr>
            <a:endParaRPr lang="en-GB">
              <a:solidFill>
                <a:srgbClr val="7030A0"/>
              </a:solidFill>
              <a:latin typeface="Calibri"/>
            </a:endParaRPr>
          </a:p>
          <a:p>
            <a:pPr>
              <a:defRPr/>
            </a:pPr>
            <a:r>
              <a:rPr lang="en-GB" sz="1400" u="sng">
                <a:solidFill>
                  <a:srgbClr val="7030A0"/>
                </a:solidFill>
                <a:latin typeface="Calibri"/>
                <a:hlinkClick r:id="rId3"/>
              </a:rPr>
              <a:t>https://educationendowmentfoundation.org.uk/projects-and-evaluation/projects/accelerated-reader/#closeSignup</a:t>
            </a:r>
            <a:r>
              <a:rPr lang="en-GB" sz="1400">
                <a:solidFill>
                  <a:srgbClr val="7030A0"/>
                </a:solidFill>
                <a:latin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Home Reading </a:t>
            </a:r>
            <a:endParaRPr/>
          </a:p>
        </p:txBody>
      </p:sp>
      <p:pic>
        <p:nvPicPr>
          <p:cNvPr id="5" name="Picture 2"/>
          <p:cNvPicPr>
            <a:picLocks noChangeAspect="1" noChangeArrowheads="1"/>
          </p:cNvPicPr>
          <p:nvPr/>
        </p:nvPicPr>
        <p:blipFill>
          <a:blip r:embed="rId2"/>
          <a:stretch/>
        </p:blipFill>
        <p:spPr bwMode="auto">
          <a:xfrm>
            <a:off x="8904313" y="260649"/>
            <a:ext cx="1133475" cy="1109663"/>
          </a:xfrm>
          <a:prstGeom prst="rect">
            <a:avLst/>
          </a:prstGeom>
          <a:noFill/>
          <a:ln>
            <a:noFill/>
          </a:ln>
        </p:spPr>
      </p:pic>
      <p:sp>
        <p:nvSpPr>
          <p:cNvPr id="6" name="Rectangle 2"/>
          <p:cNvSpPr/>
          <p:nvPr/>
        </p:nvSpPr>
        <p:spPr bwMode="auto">
          <a:xfrm>
            <a:off x="1981200" y="1370310"/>
            <a:ext cx="8435280" cy="523220"/>
          </a:xfrm>
          <a:prstGeom prst="rect">
            <a:avLst/>
          </a:prstGeom>
        </p:spPr>
        <p:txBody>
          <a:bodyPr wrap="square">
            <a:spAutoFit/>
          </a:bodyPr>
          <a:lstStyle/>
          <a:p>
            <a:pPr algn="ctr">
              <a:defRPr/>
            </a:pPr>
            <a:r>
              <a:rPr lang="en-GB" sz="2800">
                <a:solidFill>
                  <a:prstClr val="white"/>
                </a:solidFill>
                <a:latin typeface="Calibri"/>
              </a:rPr>
              <a:t>“How much should my child read each day?”</a:t>
            </a:r>
            <a:endParaRPr/>
          </a:p>
        </p:txBody>
      </p:sp>
      <p:sp>
        <p:nvSpPr>
          <p:cNvPr id="7" name="Rectangle 3"/>
          <p:cNvSpPr/>
          <p:nvPr/>
        </p:nvSpPr>
        <p:spPr bwMode="auto">
          <a:xfrm>
            <a:off x="2207568" y="2196062"/>
            <a:ext cx="7830219" cy="1200329"/>
          </a:xfrm>
          <a:prstGeom prst="rect">
            <a:avLst/>
          </a:prstGeom>
        </p:spPr>
        <p:txBody>
          <a:bodyPr wrap="square">
            <a:spAutoFit/>
          </a:bodyPr>
          <a:lstStyle/>
          <a:p>
            <a:pPr marL="342900" indent="-342900">
              <a:buFont typeface="Arial"/>
              <a:buChar char="•"/>
              <a:defRPr/>
            </a:pPr>
            <a:r>
              <a:rPr lang="en-GB" sz="2400">
                <a:solidFill>
                  <a:prstClr val="white"/>
                </a:solidFill>
                <a:latin typeface="Calibri"/>
              </a:rPr>
              <a:t>According to Renaissance Learning’s research, children who read </a:t>
            </a:r>
            <a:r>
              <a:rPr lang="en-GB" sz="2400" u="sng">
                <a:solidFill>
                  <a:prstClr val="white"/>
                </a:solidFill>
                <a:latin typeface="Calibri"/>
              </a:rPr>
              <a:t>at least</a:t>
            </a:r>
            <a:r>
              <a:rPr lang="en-GB" sz="2400">
                <a:solidFill>
                  <a:prstClr val="white"/>
                </a:solidFill>
                <a:latin typeface="Calibri"/>
              </a:rPr>
              <a:t> 20 minutes a day with a 90% comprehension rate on AR quizzes see the greatest gains.</a:t>
            </a:r>
            <a:endParaRPr/>
          </a:p>
        </p:txBody>
      </p:sp>
      <p:sp>
        <p:nvSpPr>
          <p:cNvPr id="8" name="Rectangle 4"/>
          <p:cNvSpPr/>
          <p:nvPr/>
        </p:nvSpPr>
        <p:spPr bwMode="auto">
          <a:xfrm>
            <a:off x="2207568" y="3945143"/>
            <a:ext cx="8227031" cy="830997"/>
          </a:xfrm>
          <a:prstGeom prst="rect">
            <a:avLst/>
          </a:prstGeom>
        </p:spPr>
        <p:txBody>
          <a:bodyPr wrap="square">
            <a:spAutoFit/>
          </a:bodyPr>
          <a:lstStyle/>
          <a:p>
            <a:pPr marL="342900" indent="-342900">
              <a:buFont typeface="Arial"/>
              <a:buChar char="•"/>
              <a:defRPr/>
            </a:pPr>
            <a:r>
              <a:rPr lang="en-GB" sz="2400">
                <a:solidFill>
                  <a:prstClr val="white"/>
                </a:solidFill>
                <a:latin typeface="Calibri"/>
              </a:rPr>
              <a:t>Therefore, your child should have </a:t>
            </a:r>
            <a:r>
              <a:rPr lang="en-GB" sz="2400" u="sng">
                <a:solidFill>
                  <a:prstClr val="white"/>
                </a:solidFill>
                <a:latin typeface="Calibri"/>
              </a:rPr>
              <a:t>at least </a:t>
            </a:r>
            <a:r>
              <a:rPr lang="en-GB" sz="2400">
                <a:solidFill>
                  <a:prstClr val="white"/>
                </a:solidFill>
                <a:latin typeface="Calibri"/>
              </a:rPr>
              <a:t>20 minutes set aside for reading during day.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a:t>Home Reading </a:t>
            </a:r>
            <a:endParaRPr/>
          </a:p>
        </p:txBody>
      </p:sp>
      <p:pic>
        <p:nvPicPr>
          <p:cNvPr id="5" name="Picture 2"/>
          <p:cNvPicPr>
            <a:picLocks noChangeAspect="1" noChangeArrowheads="1"/>
          </p:cNvPicPr>
          <p:nvPr/>
        </p:nvPicPr>
        <p:blipFill>
          <a:blip r:embed="rId2"/>
          <a:stretch/>
        </p:blipFill>
        <p:spPr bwMode="auto">
          <a:xfrm>
            <a:off x="8904313" y="260649"/>
            <a:ext cx="1133475" cy="1109663"/>
          </a:xfrm>
          <a:prstGeom prst="rect">
            <a:avLst/>
          </a:prstGeom>
          <a:noFill/>
          <a:ln>
            <a:noFill/>
          </a:ln>
        </p:spPr>
      </p:pic>
      <p:sp>
        <p:nvSpPr>
          <p:cNvPr id="6" name="Rectangle 5"/>
          <p:cNvSpPr/>
          <p:nvPr/>
        </p:nvSpPr>
        <p:spPr bwMode="auto">
          <a:xfrm>
            <a:off x="2783632" y="1367112"/>
            <a:ext cx="6320720" cy="523220"/>
          </a:xfrm>
          <a:prstGeom prst="rect">
            <a:avLst/>
          </a:prstGeom>
        </p:spPr>
        <p:txBody>
          <a:bodyPr wrap="square">
            <a:spAutoFit/>
          </a:bodyPr>
          <a:lstStyle/>
          <a:p>
            <a:pPr algn="ctr">
              <a:defRPr/>
            </a:pPr>
            <a:r>
              <a:rPr lang="en-GB" sz="2800">
                <a:solidFill>
                  <a:prstClr val="white"/>
                </a:solidFill>
                <a:latin typeface="Calibri"/>
              </a:rPr>
              <a:t>How will I know how my child is doing? </a:t>
            </a:r>
            <a:endParaRPr/>
          </a:p>
        </p:txBody>
      </p:sp>
      <p:sp>
        <p:nvSpPr>
          <p:cNvPr id="7" name="Rectangle 6"/>
          <p:cNvSpPr/>
          <p:nvPr/>
        </p:nvSpPr>
        <p:spPr bwMode="auto">
          <a:xfrm>
            <a:off x="2207568" y="2121991"/>
            <a:ext cx="7632848" cy="830997"/>
          </a:xfrm>
          <a:prstGeom prst="rect">
            <a:avLst/>
          </a:prstGeom>
        </p:spPr>
        <p:txBody>
          <a:bodyPr wrap="square">
            <a:spAutoFit/>
          </a:bodyPr>
          <a:lstStyle/>
          <a:p>
            <a:pPr marL="342900" indent="-342900">
              <a:buFont typeface="Arial"/>
              <a:buChar char="•"/>
              <a:defRPr/>
            </a:pPr>
            <a:r>
              <a:rPr lang="en-GB" sz="2400">
                <a:solidFill>
                  <a:prstClr val="white"/>
                </a:solidFill>
                <a:latin typeface="Calibri"/>
              </a:rPr>
              <a:t>You can access your child’s AR information in Renaissance Place Home Connect from any web-enabled computer.</a:t>
            </a:r>
            <a:endParaRPr/>
          </a:p>
        </p:txBody>
      </p:sp>
      <p:sp>
        <p:nvSpPr>
          <p:cNvPr id="8" name="Rectangle 7"/>
          <p:cNvSpPr/>
          <p:nvPr/>
        </p:nvSpPr>
        <p:spPr bwMode="auto">
          <a:xfrm>
            <a:off x="5638800" y="3532098"/>
            <a:ext cx="4921696" cy="2677656"/>
          </a:xfrm>
          <a:prstGeom prst="rect">
            <a:avLst/>
          </a:prstGeom>
        </p:spPr>
        <p:txBody>
          <a:bodyPr wrap="square">
            <a:spAutoFit/>
          </a:bodyPr>
          <a:lstStyle/>
          <a:p>
            <a:pPr marL="342900" indent="-342900">
              <a:buFont typeface="Arial"/>
              <a:buChar char="•"/>
              <a:defRPr/>
            </a:pPr>
            <a:r>
              <a:rPr lang="en-GB" sz="2400">
                <a:solidFill>
                  <a:prstClr val="white"/>
                </a:solidFill>
                <a:latin typeface="Calibri"/>
              </a:rPr>
              <a:t>You can only access information about your own child.</a:t>
            </a:r>
            <a:endParaRPr/>
          </a:p>
          <a:p>
            <a:pPr marL="342900" indent="-342900">
              <a:buFont typeface="Arial"/>
              <a:buChar char="•"/>
              <a:defRPr/>
            </a:pPr>
            <a:r>
              <a:rPr lang="en-GB" sz="2400">
                <a:solidFill>
                  <a:prstClr val="white"/>
                </a:solidFill>
                <a:latin typeface="Calibri"/>
              </a:rPr>
              <a:t>You can also access AR BookFinder to search for titles of interest. </a:t>
            </a:r>
            <a:endParaRPr/>
          </a:p>
          <a:p>
            <a:pPr marL="342900" indent="-342900">
              <a:buFont typeface="Arial"/>
              <a:buChar char="•"/>
              <a:defRPr/>
            </a:pPr>
            <a:r>
              <a:rPr lang="en-GB" sz="2400">
                <a:solidFill>
                  <a:prstClr val="white"/>
                </a:solidFill>
                <a:latin typeface="Calibri"/>
              </a:rPr>
              <a:t>Once in the programme, you can view your child’s progress towards targets, points and books read. </a:t>
            </a:r>
            <a:endParaRPr/>
          </a:p>
        </p:txBody>
      </p:sp>
      <p:pic>
        <p:nvPicPr>
          <p:cNvPr id="9" name="Picture 2"/>
          <p:cNvPicPr>
            <a:picLocks noChangeAspect="1" noChangeArrowheads="1"/>
          </p:cNvPicPr>
          <p:nvPr/>
        </p:nvPicPr>
        <p:blipFill>
          <a:blip r:embed="rId3"/>
          <a:stretch/>
        </p:blipFill>
        <p:spPr bwMode="auto">
          <a:xfrm>
            <a:off x="2207568" y="3402012"/>
            <a:ext cx="3206750" cy="3181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991544" y="1826"/>
            <a:ext cx="8229600" cy="1143000"/>
          </a:xfrm>
        </p:spPr>
        <p:txBody>
          <a:bodyPr/>
          <a:lstStyle/>
          <a:p>
            <a:pPr>
              <a:defRPr/>
            </a:pPr>
            <a:r>
              <a:rPr lang="en-GB"/>
              <a:t>KS2 SATs</a:t>
            </a:r>
            <a:endParaRPr/>
          </a:p>
        </p:txBody>
      </p:sp>
      <p:pic>
        <p:nvPicPr>
          <p:cNvPr id="5" name="Picture 3"/>
          <p:cNvPicPr>
            <a:picLocks noChangeAspect="1" noChangeArrowheads="1"/>
          </p:cNvPicPr>
          <p:nvPr/>
        </p:nvPicPr>
        <p:blipFill>
          <a:blip r:embed="rId3"/>
          <a:stretch/>
        </p:blipFill>
        <p:spPr bwMode="auto">
          <a:xfrm>
            <a:off x="9264353" y="476673"/>
            <a:ext cx="1133475" cy="1109663"/>
          </a:xfrm>
          <a:prstGeom prst="rect">
            <a:avLst/>
          </a:prstGeom>
          <a:noFill/>
          <a:ln>
            <a:noFill/>
          </a:ln>
        </p:spPr>
      </p:pic>
      <p:sp>
        <p:nvSpPr>
          <p:cNvPr id="6" name="Rectangle 4"/>
          <p:cNvSpPr/>
          <p:nvPr/>
        </p:nvSpPr>
        <p:spPr bwMode="auto">
          <a:xfrm>
            <a:off x="1775520" y="1124745"/>
            <a:ext cx="8784976" cy="4893647"/>
          </a:xfrm>
          <a:prstGeom prst="rect">
            <a:avLst/>
          </a:prstGeom>
        </p:spPr>
        <p:txBody>
          <a:bodyPr wrap="square">
            <a:spAutoFit/>
          </a:bodyPr>
          <a:lstStyle/>
          <a:p>
            <a:pPr>
              <a:defRPr/>
            </a:pPr>
            <a:r>
              <a:rPr lang="en-GB" sz="2400">
                <a:solidFill>
                  <a:prstClr val="white"/>
                </a:solidFill>
                <a:latin typeface="Calibri"/>
              </a:rPr>
              <a:t>At the end of Year 6, children will take National Statutory Assessments (SAT’s) in:</a:t>
            </a:r>
            <a:endParaRPr/>
          </a:p>
          <a:p>
            <a:pPr>
              <a:defRPr/>
            </a:pPr>
            <a:endParaRPr lang="en-GB" sz="2400">
              <a:solidFill>
                <a:prstClr val="white"/>
              </a:solidFill>
              <a:latin typeface="Calibri"/>
            </a:endParaRPr>
          </a:p>
          <a:p>
            <a:pPr>
              <a:defRPr/>
            </a:pPr>
            <a:r>
              <a:rPr lang="en-GB" sz="2400">
                <a:solidFill>
                  <a:prstClr val="white"/>
                </a:solidFill>
                <a:latin typeface="Calibri"/>
              </a:rPr>
              <a:t>Reading</a:t>
            </a:r>
            <a:endParaRPr/>
          </a:p>
          <a:p>
            <a:pPr>
              <a:defRPr/>
            </a:pPr>
            <a:r>
              <a:rPr lang="en-GB" sz="2400">
                <a:solidFill>
                  <a:prstClr val="white"/>
                </a:solidFill>
                <a:latin typeface="Calibri"/>
              </a:rPr>
              <a:t>Grammar and Punctuation</a:t>
            </a:r>
            <a:endParaRPr/>
          </a:p>
          <a:p>
            <a:pPr>
              <a:defRPr/>
            </a:pPr>
            <a:r>
              <a:rPr lang="en-GB" sz="2400">
                <a:solidFill>
                  <a:prstClr val="white"/>
                </a:solidFill>
                <a:latin typeface="Calibri"/>
              </a:rPr>
              <a:t>Spelling</a:t>
            </a:r>
            <a:endParaRPr/>
          </a:p>
          <a:p>
            <a:pPr>
              <a:defRPr/>
            </a:pPr>
            <a:r>
              <a:rPr lang="en-GB" sz="2400">
                <a:solidFill>
                  <a:prstClr val="white"/>
                </a:solidFill>
                <a:latin typeface="Calibri"/>
              </a:rPr>
              <a:t>Maths</a:t>
            </a:r>
            <a:endParaRPr/>
          </a:p>
          <a:p>
            <a:pPr>
              <a:defRPr/>
            </a:pPr>
            <a:endParaRPr lang="en-GB" sz="2400">
              <a:solidFill>
                <a:prstClr val="white"/>
              </a:solidFill>
              <a:latin typeface="Calibri"/>
            </a:endParaRPr>
          </a:p>
          <a:p>
            <a:pPr>
              <a:defRPr/>
            </a:pPr>
            <a:endParaRPr lang="en-GB" sz="2400">
              <a:solidFill>
                <a:prstClr val="white"/>
              </a:solidFill>
              <a:latin typeface="Calibri"/>
            </a:endParaRPr>
          </a:p>
          <a:p>
            <a:pPr>
              <a:defRPr/>
            </a:pPr>
            <a:r>
              <a:rPr lang="en-GB" sz="2400">
                <a:solidFill>
                  <a:prstClr val="white"/>
                </a:solidFill>
                <a:latin typeface="Calibri"/>
              </a:rPr>
              <a:t>All assessment are due to take place in May. </a:t>
            </a:r>
            <a:endParaRPr/>
          </a:p>
          <a:p>
            <a:pPr>
              <a:defRPr/>
            </a:pPr>
            <a:endParaRPr lang="en-GB" sz="2400">
              <a:solidFill>
                <a:prstClr val="white"/>
              </a:solidFill>
              <a:latin typeface="Calibri"/>
            </a:endParaRPr>
          </a:p>
          <a:p>
            <a:pPr>
              <a:defRPr/>
            </a:pPr>
            <a:r>
              <a:rPr lang="en-GB" sz="2400">
                <a:solidFill>
                  <a:prstClr val="white"/>
                </a:solidFill>
                <a:latin typeface="Calibri"/>
              </a:rPr>
              <a:t>Most of the ground work for the KS2 SAT’s is in Year 5 as they will only have two terms in Year 6 before the testing.</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819</Words>
  <Application>Microsoft Office PowerPoint</Application>
  <PresentationFormat>Widescreen</PresentationFormat>
  <Paragraphs>89</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Welcome to Class 5</vt:lpstr>
      <vt:lpstr>Expectations</vt:lpstr>
      <vt:lpstr>PowerPoint Presentation</vt:lpstr>
      <vt:lpstr>Home learning</vt:lpstr>
      <vt:lpstr>Home Reading </vt:lpstr>
      <vt:lpstr>Home Reading </vt:lpstr>
      <vt:lpstr>Home Reading </vt:lpstr>
      <vt:lpstr>Home Reading </vt:lpstr>
      <vt:lpstr>KS2 SATs</vt:lpstr>
      <vt:lpstr>Wild Tribe/Outdoor Learning</vt:lpstr>
      <vt:lpstr>Communication</vt:lpstr>
      <vt:lpstr>Photos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5</dc:title>
  <dc:creator>David Hunt</dc:creator>
  <cp:lastModifiedBy>David Hunt</cp:lastModifiedBy>
  <cp:revision>2</cp:revision>
  <dcterms:modified xsi:type="dcterms:W3CDTF">2022-06-27T06:58:15Z</dcterms:modified>
</cp:coreProperties>
</file>